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0_D2942295.xml" ContentType="application/vnd.ms-powerpoint.comments+xml"/>
  <Override PartName="/ppt/comments/modernComment_111_5F2A493B.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08_6C395BF0.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13_E1227D6C.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3" r:id="rId7"/>
    <p:sldId id="261" r:id="rId8"/>
    <p:sldId id="262" r:id="rId9"/>
    <p:sldId id="272" r:id="rId10"/>
    <p:sldId id="273" r:id="rId11"/>
    <p:sldId id="264" r:id="rId12"/>
    <p:sldId id="266" r:id="rId13"/>
    <p:sldId id="277" r:id="rId14"/>
    <p:sldId id="280" r:id="rId15"/>
    <p:sldId id="282" r:id="rId16"/>
    <p:sldId id="281" r:id="rId17"/>
    <p:sldId id="274" r:id="rId18"/>
    <p:sldId id="275" r:id="rId19"/>
    <p:sldId id="267" r:id="rId20"/>
    <p:sldId id="268" r:id="rId21"/>
    <p:sldId id="269" r:id="rId22"/>
    <p:sldId id="270"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8328F2A-C075-B449-2A26-91A6ECA75F89}" name="Mahamaya Panda" initials="MP" userId="S::mahamaya.panda@sjsu.edu::3ed81cf2-4a17-4569-8284-284bc36ec0ae" providerId="AD"/>
  <p188:author id="{6991F874-F514-5A92-EBDC-E58E155441C9}" name="Aradhya Alva Rathnakar" initials="AR" userId="S::aradhyaalva.rathnakar@sjsu.edu::692abac1-625c-4690-b824-fa4f739cc50a" providerId="AD"/>
  <p188:author id="{C2E9CB8E-82EC-870E-1B64-A7E4617EF7B0}" name="Shashi Kumar Kadari Mallikarjuna" initials="SM" userId="S::shashikumar.kadarimallikarjuna@sjsu.edu::d289066f-d76f-4030-a594-39642d56855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5B298A-5774-BD9C-4DF4-AD4881282274}" v="53" dt="2024-05-16T02:14:03.7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8/10/relationships/authors" Target="authors.xml"/></Relationships>
</file>

<file path=ppt/comments/modernComment_108_6C395BF0.xml><?xml version="1.0" encoding="utf-8"?>
<p188:cmLst xmlns:a="http://schemas.openxmlformats.org/drawingml/2006/main" xmlns:r="http://schemas.openxmlformats.org/officeDocument/2006/relationships" xmlns:p188="http://schemas.microsoft.com/office/powerpoint/2018/8/main">
  <p188:cm id="{2F187D9B-FF32-41B5-82FF-599D0426874C}" authorId="{C2E9CB8E-82EC-870E-1B64-A7E4617EF7B0}" status="resolved" created="2024-05-09T02:03:44.239" complete="100000">
    <pc:sldMkLst xmlns:pc="http://schemas.microsoft.com/office/powerpoint/2013/main/command">
      <pc:docMk/>
      <pc:sldMk cId="1815698416" sldId="264"/>
    </pc:sldMkLst>
    <p188:txBody>
      <a:bodyPr/>
      <a:lstStyle/>
      <a:p>
        <a:r>
          <a:rPr lang="en-US"/>
          <a:t>The slide is wordy, need to replace with pictures</a:t>
        </a:r>
      </a:p>
    </p188:txBody>
  </p188:cm>
</p188:cmLst>
</file>

<file path=ppt/comments/modernComment_110_D2942295.xml><?xml version="1.0" encoding="utf-8"?>
<p188:cmLst xmlns:a="http://schemas.openxmlformats.org/drawingml/2006/main" xmlns:r="http://schemas.openxmlformats.org/officeDocument/2006/relationships" xmlns:p188="http://schemas.microsoft.com/office/powerpoint/2018/8/main">
  <p188:cm id="{3C22ABC6-D079-4241-B4C2-07BE1583A99F}" authorId="{C2E9CB8E-82EC-870E-1B64-A7E4617EF7B0}" status="resolved" created="2024-05-09T02:00:45.045" complete="100000">
    <ac:deMkLst xmlns:ac="http://schemas.microsoft.com/office/drawing/2013/main/command">
      <pc:docMk xmlns:pc="http://schemas.microsoft.com/office/powerpoint/2013/main/command"/>
      <pc:sldMk xmlns:pc="http://schemas.microsoft.com/office/powerpoint/2013/main/command" cId="3532923541" sldId="272"/>
      <ac:picMk id="7" creationId="{CAF46084-A038-2510-62C6-4B8356E8645B}"/>
    </ac:deMkLst>
    <p188:replyLst>
      <p188:reply id="{D2D9686D-ABEE-4630-9A88-1999B4064F17}" authorId="{78328F2A-C075-B449-2A26-91A6ECA75F89}" created="2024-05-09T05:16:17.918">
        <p188:txBody>
          <a:bodyPr/>
          <a:lstStyle/>
          <a:p>
            <a:r>
              <a:rPr lang="en-US"/>
              <a:t>done</a:t>
            </a:r>
          </a:p>
        </p188:txBody>
      </p188:reply>
    </p188:replyLst>
    <p188:txBody>
      <a:bodyPr/>
      <a:lstStyle/>
      <a:p>
        <a:r>
          <a:rPr lang="en-US"/>
          <a:t>Lets replace this pot with something else
since it's unclear</a:t>
        </a:r>
      </a:p>
    </p188:txBody>
  </p188:cm>
  <p188:cm id="{DD47ECC6-4D6A-4DA7-ACEC-C92D343FB194}" authorId="{C2E9CB8E-82EC-870E-1B64-A7E4617EF7B0}" status="resolved" created="2024-05-09T02:01:10.843" complete="100000">
    <ac:txMkLst xmlns:ac="http://schemas.microsoft.com/office/drawing/2013/main/command">
      <pc:docMk xmlns:pc="http://schemas.microsoft.com/office/powerpoint/2013/main/command"/>
      <pc:sldMk xmlns:pc="http://schemas.microsoft.com/office/powerpoint/2013/main/command" cId="3532923541" sldId="272"/>
      <ac:spMk id="2" creationId="{1F77B010-2424-8196-EF70-E933D86ECFC0}"/>
      <ac:txMk cp="43">
        <ac:context len="44" hash="3827016590"/>
      </ac:txMk>
    </ac:txMkLst>
    <p188:pos x="1336260" y="673652"/>
    <p188:replyLst>
      <p188:reply id="{A8913C95-9D9D-4ED8-AEE6-174B9736346C}" authorId="{78328F2A-C075-B449-2A26-91A6ECA75F89}" created="2024-05-09T05:16:20.840">
        <p188:txBody>
          <a:bodyPr/>
          <a:lstStyle/>
          <a:p>
            <a:r>
              <a:rPr lang="en-US"/>
              <a:t>done</a:t>
            </a:r>
          </a:p>
        </p188:txBody>
      </p188:reply>
    </p188:replyLst>
    <p188:txBody>
      <a:bodyPr/>
      <a:lstStyle/>
      <a:p>
        <a:r>
          <a:rPr lang="en-US"/>
          <a:t>Maybe mentioning 2BHK is not required?</a:t>
        </a:r>
      </a:p>
    </p188:txBody>
  </p188:cm>
</p188:cmLst>
</file>

<file path=ppt/comments/modernComment_111_5F2A493B.xml><?xml version="1.0" encoding="utf-8"?>
<p188:cmLst xmlns:a="http://schemas.openxmlformats.org/drawingml/2006/main" xmlns:r="http://schemas.openxmlformats.org/officeDocument/2006/relationships" xmlns:p188="http://schemas.microsoft.com/office/powerpoint/2018/8/main">
  <p188:cm id="{945995B4-F583-4D09-B53F-B6ABDA5030AF}" authorId="{C2E9CB8E-82EC-870E-1B64-A7E4617EF7B0}" status="resolved" created="2024-05-09T02:05:33.727" complete="100000">
    <pc:sldMkLst xmlns:pc="http://schemas.microsoft.com/office/powerpoint/2013/main/command">
      <pc:docMk/>
      <pc:sldMk cId="1596606779" sldId="273"/>
    </pc:sldMkLst>
    <p188:replyLst>
      <p188:reply id="{6AD25700-E4AF-4A64-8567-31CCD3BDFCE8}" authorId="{C2E9CB8E-82EC-870E-1B64-A7E4617EF7B0}" created="2024-05-09T02:06:00.463">
        <p188:txBody>
          <a:bodyPr/>
          <a:lstStyle/>
          <a:p>
            <a:r>
              <a:rPr lang="en-US"/>
              <a:t>Maybe combine, 2-points into 1. It will take too long to explain this level of detailing</a:t>
            </a:r>
          </a:p>
        </p188:txBody>
      </p188:reply>
    </p188:replyLst>
    <p188:txBody>
      <a:bodyPr/>
      <a:lstStyle/>
      <a:p>
        <a:r>
          <a:rPr lang="en-US"/>
          <a:t>too wordy, need to replace with a few pics</a:t>
        </a:r>
      </a:p>
    </p188:txBody>
  </p188:cm>
</p188:cmLst>
</file>

<file path=ppt/comments/modernComment_113_E1227D6C.xml><?xml version="1.0" encoding="utf-8"?>
<p188:cmLst xmlns:a="http://schemas.openxmlformats.org/drawingml/2006/main" xmlns:r="http://schemas.openxmlformats.org/officeDocument/2006/relationships" xmlns:p188="http://schemas.microsoft.com/office/powerpoint/2018/8/main">
  <p188:cm id="{7C9427B2-BB41-4358-80D0-FFB003B52330}" authorId="{C2E9CB8E-82EC-870E-1B64-A7E4617EF7B0}" status="resolved" created="2024-05-09T03:07:41.703" complete="100000">
    <ac:txMkLst xmlns:ac="http://schemas.microsoft.com/office/drawing/2013/main/command">
      <pc:docMk xmlns:pc="http://schemas.microsoft.com/office/powerpoint/2013/main/command"/>
      <pc:sldMk xmlns:pc="http://schemas.microsoft.com/office/powerpoint/2013/main/command" cId="3777133932" sldId="275"/>
      <ac:spMk id="8" creationId="{CB488238-4808-5C89-5DFF-A6889CBADA16}"/>
      <ac:txMk cp="45" len="106">
        <ac:context len="588" hash="4260761443"/>
      </ac:txMk>
    </ac:txMkLst>
    <p188:pos x="1263804" y="1003609"/>
    <p188:txBody>
      <a:bodyPr/>
      <a:lstStyle/>
      <a:p>
        <a:r>
          <a:rPr lang="en-US"/>
          <a:t>explain the result</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127600-DC52-4928-A101-EF5FC30D8AB9}"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90138C8C-7903-4AF5-B6A9-6ECB3DB6A382}">
      <dgm:prSet/>
      <dgm:spPr/>
      <dgm:t>
        <a:bodyPr/>
        <a:lstStyle/>
        <a:p>
          <a:r>
            <a:rPr lang="en-US" b="1"/>
            <a:t>Enhanced Market Insights: </a:t>
          </a:r>
          <a:r>
            <a:rPr lang="en-US"/>
            <a:t>Use Airbnb and Zillow data to spot profitable real estate investments, leveraging rental pricing and property values for optimized returns.</a:t>
          </a:r>
        </a:p>
      </dgm:t>
    </dgm:pt>
    <dgm:pt modelId="{EAD9F63F-554A-4303-9F6F-7882BFBA8EB7}" type="parTrans" cxnId="{122984D7-CB7F-4A2D-889E-B44CA67ADF47}">
      <dgm:prSet/>
      <dgm:spPr/>
      <dgm:t>
        <a:bodyPr/>
        <a:lstStyle/>
        <a:p>
          <a:endParaRPr lang="en-US"/>
        </a:p>
      </dgm:t>
    </dgm:pt>
    <dgm:pt modelId="{EF520623-E15D-4635-89E7-3B3881F4DCD0}" type="sibTrans" cxnId="{122984D7-CB7F-4A2D-889E-B44CA67ADF47}">
      <dgm:prSet/>
      <dgm:spPr/>
      <dgm:t>
        <a:bodyPr/>
        <a:lstStyle/>
        <a:p>
          <a:endParaRPr lang="en-US"/>
        </a:p>
      </dgm:t>
    </dgm:pt>
    <dgm:pt modelId="{2EADD20F-EFA5-4E96-BC7E-2DE108275FF9}">
      <dgm:prSet/>
      <dgm:spPr/>
      <dgm:t>
        <a:bodyPr/>
        <a:lstStyle/>
        <a:p>
          <a:r>
            <a:rPr lang="en-US" b="1"/>
            <a:t>Predictive Modeling:</a:t>
          </a:r>
          <a:r>
            <a:rPr lang="en-US" b="0"/>
            <a:t> </a:t>
          </a:r>
          <a:r>
            <a:rPr lang="en-US"/>
            <a:t>Create machine learning models to predict Airbnb rental prices and Zillow home values, empowering data-driven property investment decisions.</a:t>
          </a:r>
        </a:p>
      </dgm:t>
    </dgm:pt>
    <dgm:pt modelId="{63FA159F-B899-47C4-8B3E-397CFFAAE64C}" type="parTrans" cxnId="{190DA640-A7EF-4933-BA1F-BA3134670F82}">
      <dgm:prSet/>
      <dgm:spPr/>
      <dgm:t>
        <a:bodyPr/>
        <a:lstStyle/>
        <a:p>
          <a:endParaRPr lang="en-US"/>
        </a:p>
      </dgm:t>
    </dgm:pt>
    <dgm:pt modelId="{2EB49108-21BA-4D48-B6A3-B71A43DA618A}" type="sibTrans" cxnId="{190DA640-A7EF-4933-BA1F-BA3134670F82}">
      <dgm:prSet/>
      <dgm:spPr/>
      <dgm:t>
        <a:bodyPr/>
        <a:lstStyle/>
        <a:p>
          <a:endParaRPr lang="en-US"/>
        </a:p>
      </dgm:t>
    </dgm:pt>
    <dgm:pt modelId="{39633392-1441-4F4F-ADE8-F211ECDEE4B7}">
      <dgm:prSet/>
      <dgm:spPr/>
      <dgm:t>
        <a:bodyPr/>
        <a:lstStyle/>
        <a:p>
          <a:r>
            <a:rPr lang="en-US" b="1"/>
            <a:t>Strategic Investment Outcomes:</a:t>
          </a:r>
          <a:r>
            <a:rPr lang="en-US" b="0"/>
            <a:t> </a:t>
          </a:r>
          <a:r>
            <a:rPr lang="en-US"/>
            <a:t>Forge a strong connection between rental rates and property values, offering actionable advice for customers and property owners to navigate future market conditions effectively.</a:t>
          </a:r>
        </a:p>
      </dgm:t>
    </dgm:pt>
    <dgm:pt modelId="{95C172E7-2574-4489-8423-E1B001C79EEE}" type="parTrans" cxnId="{4976D763-18C8-454E-B706-0BDA90446A13}">
      <dgm:prSet/>
      <dgm:spPr/>
      <dgm:t>
        <a:bodyPr/>
        <a:lstStyle/>
        <a:p>
          <a:endParaRPr lang="en-US"/>
        </a:p>
      </dgm:t>
    </dgm:pt>
    <dgm:pt modelId="{27F7C1BB-474E-4C86-AE4D-4479DF721AB1}" type="sibTrans" cxnId="{4976D763-18C8-454E-B706-0BDA90446A13}">
      <dgm:prSet/>
      <dgm:spPr/>
      <dgm:t>
        <a:bodyPr/>
        <a:lstStyle/>
        <a:p>
          <a:endParaRPr lang="en-US"/>
        </a:p>
      </dgm:t>
    </dgm:pt>
    <dgm:pt modelId="{E05F0034-E6F6-460C-9C3A-6B7321607294}" type="pres">
      <dgm:prSet presAssocID="{94127600-DC52-4928-A101-EF5FC30D8AB9}" presName="root" presStyleCnt="0">
        <dgm:presLayoutVars>
          <dgm:dir/>
          <dgm:resizeHandles val="exact"/>
        </dgm:presLayoutVars>
      </dgm:prSet>
      <dgm:spPr/>
    </dgm:pt>
    <dgm:pt modelId="{D58FD8EE-C68D-4801-B09E-2A7824E5B6FB}" type="pres">
      <dgm:prSet presAssocID="{90138C8C-7903-4AF5-B6A9-6ECB3DB6A382}" presName="compNode" presStyleCnt="0"/>
      <dgm:spPr/>
    </dgm:pt>
    <dgm:pt modelId="{FFB24A43-4D8E-4B5B-BEB7-6FCFA284396C}" type="pres">
      <dgm:prSet presAssocID="{90138C8C-7903-4AF5-B6A9-6ECB3DB6A382}" presName="bgRect" presStyleLbl="bgShp" presStyleIdx="0" presStyleCnt="3"/>
      <dgm:spPr/>
    </dgm:pt>
    <dgm:pt modelId="{287F1A37-55F5-4F33-9B44-666ACCD9007F}" type="pres">
      <dgm:prSet presAssocID="{90138C8C-7903-4AF5-B6A9-6ECB3DB6A3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243DF5A5-E236-4BB6-A693-4987B4086F80}" type="pres">
      <dgm:prSet presAssocID="{90138C8C-7903-4AF5-B6A9-6ECB3DB6A382}" presName="spaceRect" presStyleCnt="0"/>
      <dgm:spPr/>
    </dgm:pt>
    <dgm:pt modelId="{1B4243C5-6066-4280-9B4C-0AE63502BF72}" type="pres">
      <dgm:prSet presAssocID="{90138C8C-7903-4AF5-B6A9-6ECB3DB6A382}" presName="parTx" presStyleLbl="revTx" presStyleIdx="0" presStyleCnt="3">
        <dgm:presLayoutVars>
          <dgm:chMax val="0"/>
          <dgm:chPref val="0"/>
        </dgm:presLayoutVars>
      </dgm:prSet>
      <dgm:spPr/>
    </dgm:pt>
    <dgm:pt modelId="{9C5CE74F-0219-472A-BAD0-AB64551C179D}" type="pres">
      <dgm:prSet presAssocID="{EF520623-E15D-4635-89E7-3B3881F4DCD0}" presName="sibTrans" presStyleCnt="0"/>
      <dgm:spPr/>
    </dgm:pt>
    <dgm:pt modelId="{F50B85AC-BB8B-4F1C-9A0C-94C1F713846D}" type="pres">
      <dgm:prSet presAssocID="{2EADD20F-EFA5-4E96-BC7E-2DE108275FF9}" presName="compNode" presStyleCnt="0"/>
      <dgm:spPr/>
    </dgm:pt>
    <dgm:pt modelId="{173DE2A2-5BAA-49F1-9ABE-5C797602F387}" type="pres">
      <dgm:prSet presAssocID="{2EADD20F-EFA5-4E96-BC7E-2DE108275FF9}" presName="bgRect" presStyleLbl="bgShp" presStyleIdx="1" presStyleCnt="3"/>
      <dgm:spPr/>
    </dgm:pt>
    <dgm:pt modelId="{CAD098B1-4069-45EC-BECA-4909594270DD}" type="pres">
      <dgm:prSet presAssocID="{2EADD20F-EFA5-4E96-BC7E-2DE108275F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e chart"/>
        </a:ext>
      </dgm:extLst>
    </dgm:pt>
    <dgm:pt modelId="{BF460B02-5B1C-493E-9478-0BEF7CA8DCE7}" type="pres">
      <dgm:prSet presAssocID="{2EADD20F-EFA5-4E96-BC7E-2DE108275FF9}" presName="spaceRect" presStyleCnt="0"/>
      <dgm:spPr/>
    </dgm:pt>
    <dgm:pt modelId="{2275306D-6079-48A0-8D6A-EDC35BB52939}" type="pres">
      <dgm:prSet presAssocID="{2EADD20F-EFA5-4E96-BC7E-2DE108275FF9}" presName="parTx" presStyleLbl="revTx" presStyleIdx="1" presStyleCnt="3">
        <dgm:presLayoutVars>
          <dgm:chMax val="0"/>
          <dgm:chPref val="0"/>
        </dgm:presLayoutVars>
      </dgm:prSet>
      <dgm:spPr/>
    </dgm:pt>
    <dgm:pt modelId="{2774A7CD-84F1-4A07-94AB-57E3426ACE1C}" type="pres">
      <dgm:prSet presAssocID="{2EB49108-21BA-4D48-B6A3-B71A43DA618A}" presName="sibTrans" presStyleCnt="0"/>
      <dgm:spPr/>
    </dgm:pt>
    <dgm:pt modelId="{57D2814D-8BF1-4DD1-8E18-C43FDCB8E00B}" type="pres">
      <dgm:prSet presAssocID="{39633392-1441-4F4F-ADE8-F211ECDEE4B7}" presName="compNode" presStyleCnt="0"/>
      <dgm:spPr/>
    </dgm:pt>
    <dgm:pt modelId="{3CFD18B8-3C64-417C-8CDC-F76D5BCD101E}" type="pres">
      <dgm:prSet presAssocID="{39633392-1441-4F4F-ADE8-F211ECDEE4B7}" presName="bgRect" presStyleLbl="bgShp" presStyleIdx="2" presStyleCnt="3"/>
      <dgm:spPr/>
    </dgm:pt>
    <dgm:pt modelId="{54699271-B982-4619-88D0-73646E66E41D}" type="pres">
      <dgm:prSet presAssocID="{39633392-1441-4F4F-ADE8-F211ECDEE4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A3B446FE-97A5-4448-AAE0-D849887B0855}" type="pres">
      <dgm:prSet presAssocID="{39633392-1441-4F4F-ADE8-F211ECDEE4B7}" presName="spaceRect" presStyleCnt="0"/>
      <dgm:spPr/>
    </dgm:pt>
    <dgm:pt modelId="{38CA1927-3F2E-41AA-BFC2-5E46E4158FF0}" type="pres">
      <dgm:prSet presAssocID="{39633392-1441-4F4F-ADE8-F211ECDEE4B7}" presName="parTx" presStyleLbl="revTx" presStyleIdx="2" presStyleCnt="3">
        <dgm:presLayoutVars>
          <dgm:chMax val="0"/>
          <dgm:chPref val="0"/>
        </dgm:presLayoutVars>
      </dgm:prSet>
      <dgm:spPr/>
    </dgm:pt>
  </dgm:ptLst>
  <dgm:cxnLst>
    <dgm:cxn modelId="{93B26212-7985-426B-BFE3-18F6E7CCF3F3}" type="presOf" srcId="{2EADD20F-EFA5-4E96-BC7E-2DE108275FF9}" destId="{2275306D-6079-48A0-8D6A-EDC35BB52939}" srcOrd="0" destOrd="0" presId="urn:microsoft.com/office/officeart/2018/2/layout/IconVerticalSolidList"/>
    <dgm:cxn modelId="{553A213A-8B97-48C1-9E41-39375362E78E}" type="presOf" srcId="{39633392-1441-4F4F-ADE8-F211ECDEE4B7}" destId="{38CA1927-3F2E-41AA-BFC2-5E46E4158FF0}" srcOrd="0" destOrd="0" presId="urn:microsoft.com/office/officeart/2018/2/layout/IconVerticalSolidList"/>
    <dgm:cxn modelId="{190DA640-A7EF-4933-BA1F-BA3134670F82}" srcId="{94127600-DC52-4928-A101-EF5FC30D8AB9}" destId="{2EADD20F-EFA5-4E96-BC7E-2DE108275FF9}" srcOrd="1" destOrd="0" parTransId="{63FA159F-B899-47C4-8B3E-397CFFAAE64C}" sibTransId="{2EB49108-21BA-4D48-B6A3-B71A43DA618A}"/>
    <dgm:cxn modelId="{4976D763-18C8-454E-B706-0BDA90446A13}" srcId="{94127600-DC52-4928-A101-EF5FC30D8AB9}" destId="{39633392-1441-4F4F-ADE8-F211ECDEE4B7}" srcOrd="2" destOrd="0" parTransId="{95C172E7-2574-4489-8423-E1B001C79EEE}" sibTransId="{27F7C1BB-474E-4C86-AE4D-4479DF721AB1}"/>
    <dgm:cxn modelId="{B32F3890-74F8-4C34-9515-92A9E24374F6}" type="presOf" srcId="{90138C8C-7903-4AF5-B6A9-6ECB3DB6A382}" destId="{1B4243C5-6066-4280-9B4C-0AE63502BF72}" srcOrd="0" destOrd="0" presId="urn:microsoft.com/office/officeart/2018/2/layout/IconVerticalSolidList"/>
    <dgm:cxn modelId="{122984D7-CB7F-4A2D-889E-B44CA67ADF47}" srcId="{94127600-DC52-4928-A101-EF5FC30D8AB9}" destId="{90138C8C-7903-4AF5-B6A9-6ECB3DB6A382}" srcOrd="0" destOrd="0" parTransId="{EAD9F63F-554A-4303-9F6F-7882BFBA8EB7}" sibTransId="{EF520623-E15D-4635-89E7-3B3881F4DCD0}"/>
    <dgm:cxn modelId="{6E00FCEE-A0AD-46DF-A702-DDF1053F4E46}" type="presOf" srcId="{94127600-DC52-4928-A101-EF5FC30D8AB9}" destId="{E05F0034-E6F6-460C-9C3A-6B7321607294}" srcOrd="0" destOrd="0" presId="urn:microsoft.com/office/officeart/2018/2/layout/IconVerticalSolidList"/>
    <dgm:cxn modelId="{FA372542-25EC-42C7-8636-8357D7ADC207}" type="presParOf" srcId="{E05F0034-E6F6-460C-9C3A-6B7321607294}" destId="{D58FD8EE-C68D-4801-B09E-2A7824E5B6FB}" srcOrd="0" destOrd="0" presId="urn:microsoft.com/office/officeart/2018/2/layout/IconVerticalSolidList"/>
    <dgm:cxn modelId="{C0975D48-9D26-4158-B297-FFA53F177CBF}" type="presParOf" srcId="{D58FD8EE-C68D-4801-B09E-2A7824E5B6FB}" destId="{FFB24A43-4D8E-4B5B-BEB7-6FCFA284396C}" srcOrd="0" destOrd="0" presId="urn:microsoft.com/office/officeart/2018/2/layout/IconVerticalSolidList"/>
    <dgm:cxn modelId="{DD805228-9856-490B-B7A0-B1D7F6AA6AB7}" type="presParOf" srcId="{D58FD8EE-C68D-4801-B09E-2A7824E5B6FB}" destId="{287F1A37-55F5-4F33-9B44-666ACCD9007F}" srcOrd="1" destOrd="0" presId="urn:microsoft.com/office/officeart/2018/2/layout/IconVerticalSolidList"/>
    <dgm:cxn modelId="{6B9F60AA-FE85-450A-A6BA-B256990A7C66}" type="presParOf" srcId="{D58FD8EE-C68D-4801-B09E-2A7824E5B6FB}" destId="{243DF5A5-E236-4BB6-A693-4987B4086F80}" srcOrd="2" destOrd="0" presId="urn:microsoft.com/office/officeart/2018/2/layout/IconVerticalSolidList"/>
    <dgm:cxn modelId="{D99632A9-764B-4533-A748-F526F27D2053}" type="presParOf" srcId="{D58FD8EE-C68D-4801-B09E-2A7824E5B6FB}" destId="{1B4243C5-6066-4280-9B4C-0AE63502BF72}" srcOrd="3" destOrd="0" presId="urn:microsoft.com/office/officeart/2018/2/layout/IconVerticalSolidList"/>
    <dgm:cxn modelId="{EF7008FC-9ECF-498E-A7EA-3616A92A6AB9}" type="presParOf" srcId="{E05F0034-E6F6-460C-9C3A-6B7321607294}" destId="{9C5CE74F-0219-472A-BAD0-AB64551C179D}" srcOrd="1" destOrd="0" presId="urn:microsoft.com/office/officeart/2018/2/layout/IconVerticalSolidList"/>
    <dgm:cxn modelId="{99ED4CA5-E68B-4D1A-9957-6E66C0261364}" type="presParOf" srcId="{E05F0034-E6F6-460C-9C3A-6B7321607294}" destId="{F50B85AC-BB8B-4F1C-9A0C-94C1F713846D}" srcOrd="2" destOrd="0" presId="urn:microsoft.com/office/officeart/2018/2/layout/IconVerticalSolidList"/>
    <dgm:cxn modelId="{7BD2A9A8-8FC7-4E40-8E0D-E46296CF8FAA}" type="presParOf" srcId="{F50B85AC-BB8B-4F1C-9A0C-94C1F713846D}" destId="{173DE2A2-5BAA-49F1-9ABE-5C797602F387}" srcOrd="0" destOrd="0" presId="urn:microsoft.com/office/officeart/2018/2/layout/IconVerticalSolidList"/>
    <dgm:cxn modelId="{359DB369-1BE1-4CD7-B5D1-7F3752B6D4D8}" type="presParOf" srcId="{F50B85AC-BB8B-4F1C-9A0C-94C1F713846D}" destId="{CAD098B1-4069-45EC-BECA-4909594270DD}" srcOrd="1" destOrd="0" presId="urn:microsoft.com/office/officeart/2018/2/layout/IconVerticalSolidList"/>
    <dgm:cxn modelId="{BA64385E-8A36-48E2-ACA5-A6549D323FDC}" type="presParOf" srcId="{F50B85AC-BB8B-4F1C-9A0C-94C1F713846D}" destId="{BF460B02-5B1C-493E-9478-0BEF7CA8DCE7}" srcOrd="2" destOrd="0" presId="urn:microsoft.com/office/officeart/2018/2/layout/IconVerticalSolidList"/>
    <dgm:cxn modelId="{169A511A-64DB-4663-84BF-8EB8A8B14078}" type="presParOf" srcId="{F50B85AC-BB8B-4F1C-9A0C-94C1F713846D}" destId="{2275306D-6079-48A0-8D6A-EDC35BB52939}" srcOrd="3" destOrd="0" presId="urn:microsoft.com/office/officeart/2018/2/layout/IconVerticalSolidList"/>
    <dgm:cxn modelId="{23FD3067-1244-47BE-9034-08E853D4B774}" type="presParOf" srcId="{E05F0034-E6F6-460C-9C3A-6B7321607294}" destId="{2774A7CD-84F1-4A07-94AB-57E3426ACE1C}" srcOrd="3" destOrd="0" presId="urn:microsoft.com/office/officeart/2018/2/layout/IconVerticalSolidList"/>
    <dgm:cxn modelId="{911D4F4D-14C7-44AB-B365-A98800DC63E5}" type="presParOf" srcId="{E05F0034-E6F6-460C-9C3A-6B7321607294}" destId="{57D2814D-8BF1-4DD1-8E18-C43FDCB8E00B}" srcOrd="4" destOrd="0" presId="urn:microsoft.com/office/officeart/2018/2/layout/IconVerticalSolidList"/>
    <dgm:cxn modelId="{DA6EF278-A8E0-457E-A724-1233C2C30F92}" type="presParOf" srcId="{57D2814D-8BF1-4DD1-8E18-C43FDCB8E00B}" destId="{3CFD18B8-3C64-417C-8CDC-F76D5BCD101E}" srcOrd="0" destOrd="0" presId="urn:microsoft.com/office/officeart/2018/2/layout/IconVerticalSolidList"/>
    <dgm:cxn modelId="{FD5EB649-791E-4821-A474-C05CDAB0F014}" type="presParOf" srcId="{57D2814D-8BF1-4DD1-8E18-C43FDCB8E00B}" destId="{54699271-B982-4619-88D0-73646E66E41D}" srcOrd="1" destOrd="0" presId="urn:microsoft.com/office/officeart/2018/2/layout/IconVerticalSolidList"/>
    <dgm:cxn modelId="{8001CD6A-6A8F-4941-9FDD-860DA7B95A64}" type="presParOf" srcId="{57D2814D-8BF1-4DD1-8E18-C43FDCB8E00B}" destId="{A3B446FE-97A5-4448-AAE0-D849887B0855}" srcOrd="2" destOrd="0" presId="urn:microsoft.com/office/officeart/2018/2/layout/IconVerticalSolidList"/>
    <dgm:cxn modelId="{D012EB5E-9100-4714-9C1D-7B87CCC2BE13}" type="presParOf" srcId="{57D2814D-8BF1-4DD1-8E18-C43FDCB8E00B}" destId="{38CA1927-3F2E-41AA-BFC2-5E46E4158F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94B8DB-ADBE-49FA-A347-4F681209B8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6D2AB4-73C7-4D0D-8CEE-78FB9106CD24}">
      <dgm:prSet phldr="0"/>
      <dgm:spPr/>
      <dgm:t>
        <a:bodyPr/>
        <a:lstStyle/>
        <a:p>
          <a:pPr>
            <a:lnSpc>
              <a:spcPct val="100000"/>
            </a:lnSpc>
          </a:pPr>
          <a:r>
            <a:rPr lang="en-US">
              <a:latin typeface="Aptos Display" panose="020F0302020204030204"/>
            </a:rPr>
            <a:t>Handling Missing Data:</a:t>
          </a:r>
          <a:endParaRPr lang="en-US"/>
        </a:p>
      </dgm:t>
    </dgm:pt>
    <dgm:pt modelId="{81EB473F-E12F-4587-BDB4-30C6D2EAA6D3}" type="parTrans" cxnId="{BB8B93B6-DB44-4221-B0F5-8EA180A80957}">
      <dgm:prSet/>
      <dgm:spPr/>
    </dgm:pt>
    <dgm:pt modelId="{F2F5E0C9-20FE-4AE6-B0F6-39CFFAB7E119}" type="sibTrans" cxnId="{BB8B93B6-DB44-4221-B0F5-8EA180A80957}">
      <dgm:prSet/>
      <dgm:spPr/>
    </dgm:pt>
    <dgm:pt modelId="{605320BD-4F91-43F8-B3B8-8A0D89EFF741}">
      <dgm:prSet phldr="0"/>
      <dgm:spPr/>
      <dgm:t>
        <a:bodyPr/>
        <a:lstStyle/>
        <a:p>
          <a:pPr>
            <a:lnSpc>
              <a:spcPct val="100000"/>
            </a:lnSpc>
          </a:pPr>
          <a:r>
            <a:rPr lang="en-US">
              <a:latin typeface="Aptos Display" panose="020F0302020204030204"/>
            </a:rPr>
            <a:t>NUMERIC: Mean and mode imputation</a:t>
          </a:r>
          <a:endParaRPr lang="en-US"/>
        </a:p>
      </dgm:t>
    </dgm:pt>
    <dgm:pt modelId="{D1974E29-9B2B-4371-8CA6-394D709D251A}" type="parTrans" cxnId="{AB04F453-8747-4AD7-9E91-7EA1F810C153}">
      <dgm:prSet/>
      <dgm:spPr/>
    </dgm:pt>
    <dgm:pt modelId="{7BE2A9DE-7FA1-455E-80BC-DABE28B0EA62}" type="sibTrans" cxnId="{AB04F453-8747-4AD7-9E91-7EA1F810C153}">
      <dgm:prSet/>
      <dgm:spPr/>
    </dgm:pt>
    <dgm:pt modelId="{8FCF16AE-1458-4FD2-A95F-302013E5AD9D}">
      <dgm:prSet phldr="0"/>
      <dgm:spPr/>
      <dgm:t>
        <a:bodyPr/>
        <a:lstStyle/>
        <a:p>
          <a:pPr>
            <a:lnSpc>
              <a:spcPct val="100000"/>
            </a:lnSpc>
          </a:pPr>
          <a:r>
            <a:rPr lang="en-US">
              <a:latin typeface="Aptos Display" panose="020F0302020204030204"/>
            </a:rPr>
            <a:t>Outlier Detection and Handling:</a:t>
          </a:r>
          <a:endParaRPr lang="en-US"/>
        </a:p>
      </dgm:t>
    </dgm:pt>
    <dgm:pt modelId="{2EEEE090-447A-401F-B3D6-30732EFEE5CE}" type="parTrans" cxnId="{07992BB4-264F-4500-8031-3148FADF8852}">
      <dgm:prSet/>
      <dgm:spPr/>
    </dgm:pt>
    <dgm:pt modelId="{0B411CDB-0294-4830-B29A-8E34C0E128ED}" type="sibTrans" cxnId="{07992BB4-264F-4500-8031-3148FADF8852}">
      <dgm:prSet/>
      <dgm:spPr/>
    </dgm:pt>
    <dgm:pt modelId="{1CF412AA-4EA4-49D8-8390-5767D5E5FBE0}">
      <dgm:prSet phldr="0"/>
      <dgm:spPr/>
      <dgm:t>
        <a:bodyPr/>
        <a:lstStyle/>
        <a:p>
          <a:pPr>
            <a:lnSpc>
              <a:spcPct val="100000"/>
            </a:lnSpc>
          </a:pPr>
          <a:r>
            <a:rPr lang="en-US">
              <a:latin typeface="Aptos Display" panose="020F0302020204030204"/>
            </a:rPr>
            <a:t>IQR METHOD</a:t>
          </a:r>
          <a:endParaRPr lang="en-US"/>
        </a:p>
      </dgm:t>
    </dgm:pt>
    <dgm:pt modelId="{1A9858F2-3D79-45AA-B9FA-4558EBE12388}" type="parTrans" cxnId="{F8300A0C-61E5-474C-898E-4935C9C3F119}">
      <dgm:prSet/>
      <dgm:spPr/>
    </dgm:pt>
    <dgm:pt modelId="{BD7D8184-0AFD-4D06-A2A8-3974169BD667}" type="sibTrans" cxnId="{F8300A0C-61E5-474C-898E-4935C9C3F119}">
      <dgm:prSet/>
      <dgm:spPr/>
    </dgm:pt>
    <dgm:pt modelId="{BCBE4AB2-E710-42B3-8870-027CADF02719}">
      <dgm:prSet phldr="0"/>
      <dgm:spPr/>
      <dgm:t>
        <a:bodyPr/>
        <a:lstStyle/>
        <a:p>
          <a:pPr>
            <a:lnSpc>
              <a:spcPct val="100000"/>
            </a:lnSpc>
          </a:pPr>
          <a:r>
            <a:rPr lang="en-US">
              <a:latin typeface="Aptos Display" panose="020F0302020204030204"/>
            </a:rPr>
            <a:t>Replace outliers outside the bounds with </a:t>
          </a:r>
          <a:r>
            <a:rPr lang="en-US" err="1">
              <a:latin typeface="Aptos Display" panose="020F0302020204030204"/>
            </a:rPr>
            <a:t>NaN</a:t>
          </a:r>
          <a:r>
            <a:rPr lang="en-US">
              <a:latin typeface="Aptos Display" panose="020F0302020204030204"/>
            </a:rPr>
            <a:t>.</a:t>
          </a:r>
          <a:endParaRPr lang="en-US"/>
        </a:p>
      </dgm:t>
    </dgm:pt>
    <dgm:pt modelId="{B5318BD7-862F-47C8-A179-5D40D36502EB}" type="parTrans" cxnId="{FD762BAF-9F60-48FE-8A5C-EBDF491172D7}">
      <dgm:prSet/>
      <dgm:spPr/>
    </dgm:pt>
    <dgm:pt modelId="{AAFBB257-6337-430B-B46C-845DD3A4A96B}" type="sibTrans" cxnId="{FD762BAF-9F60-48FE-8A5C-EBDF491172D7}">
      <dgm:prSet/>
      <dgm:spPr/>
    </dgm:pt>
    <dgm:pt modelId="{1E91CCAB-37B4-436F-A689-A46BEDBFFE98}">
      <dgm:prSet phldr="0"/>
      <dgm:spPr/>
      <dgm:t>
        <a:bodyPr/>
        <a:lstStyle/>
        <a:p>
          <a:pPr>
            <a:lnSpc>
              <a:spcPct val="100000"/>
            </a:lnSpc>
          </a:pPr>
          <a:r>
            <a:rPr lang="en-US">
              <a:latin typeface="Aptos Display" panose="020F0302020204030204"/>
            </a:rPr>
            <a:t>Fill </a:t>
          </a:r>
          <a:r>
            <a:rPr lang="en-US" err="1">
              <a:latin typeface="Aptos Display" panose="020F0302020204030204"/>
            </a:rPr>
            <a:t>NaN</a:t>
          </a:r>
          <a:r>
            <a:rPr lang="en-US">
              <a:latin typeface="Aptos Display" panose="020F0302020204030204"/>
            </a:rPr>
            <a:t> values with the median of that column.</a:t>
          </a:r>
          <a:endParaRPr lang="en-US"/>
        </a:p>
      </dgm:t>
    </dgm:pt>
    <dgm:pt modelId="{5E351848-E9BC-49C9-93D9-FDC45A90EB28}" type="parTrans" cxnId="{ED14DB48-5EE0-4189-B8AB-94FC753E9AC8}">
      <dgm:prSet/>
      <dgm:spPr/>
    </dgm:pt>
    <dgm:pt modelId="{5FEB9B42-1003-45F6-8E21-76562286F31A}" type="sibTrans" cxnId="{ED14DB48-5EE0-4189-B8AB-94FC753E9AC8}">
      <dgm:prSet/>
      <dgm:spPr/>
    </dgm:pt>
    <dgm:pt modelId="{2F9F05C6-C98D-4BF2-BC61-F8543F1182AA}">
      <dgm:prSet phldr="0"/>
      <dgm:spPr/>
      <dgm:t>
        <a:bodyPr/>
        <a:lstStyle/>
        <a:p>
          <a:pPr>
            <a:lnSpc>
              <a:spcPct val="100000"/>
            </a:lnSpc>
          </a:pPr>
          <a:r>
            <a:rPr lang="en-US">
              <a:latin typeface="Aptos Display" panose="020F0302020204030204"/>
            </a:rPr>
            <a:t>Transformation:</a:t>
          </a:r>
          <a:endParaRPr lang="en-US"/>
        </a:p>
      </dgm:t>
    </dgm:pt>
    <dgm:pt modelId="{37F48A0E-3995-4FB4-82E7-1D671321200A}" type="parTrans" cxnId="{02EA3ED8-EFC8-437D-A2E6-CB605AD49F1A}">
      <dgm:prSet/>
      <dgm:spPr/>
    </dgm:pt>
    <dgm:pt modelId="{9654850F-90BF-47CA-A3D2-CD707BF6CA25}" type="sibTrans" cxnId="{02EA3ED8-EFC8-437D-A2E6-CB605AD49F1A}">
      <dgm:prSet/>
      <dgm:spPr/>
    </dgm:pt>
    <dgm:pt modelId="{8381C96B-10CC-44BA-ACF8-AF1058312813}">
      <dgm:prSet phldr="0"/>
      <dgm:spPr/>
      <dgm:t>
        <a:bodyPr/>
        <a:lstStyle/>
        <a:p>
          <a:pPr>
            <a:lnSpc>
              <a:spcPct val="100000"/>
            </a:lnSpc>
          </a:pPr>
          <a:r>
            <a:rPr lang="en-US">
              <a:latin typeface="Aptos Display" panose="020F0302020204030204"/>
            </a:rPr>
            <a:t>Dropping redundant columns, addition of new columns and datatype corrections</a:t>
          </a:r>
          <a:endParaRPr lang="en-US"/>
        </a:p>
      </dgm:t>
    </dgm:pt>
    <dgm:pt modelId="{720B75CB-25F1-4A50-8701-D82C1C7C8822}" type="parTrans" cxnId="{EC197282-4553-4276-896F-485F3D35BD90}">
      <dgm:prSet/>
      <dgm:spPr/>
    </dgm:pt>
    <dgm:pt modelId="{E5D53E46-40C8-48CE-BC13-BFBCB3580493}" type="sibTrans" cxnId="{EC197282-4553-4276-896F-485F3D35BD90}">
      <dgm:prSet/>
      <dgm:spPr/>
    </dgm:pt>
    <dgm:pt modelId="{E0144129-48D8-4B1F-BBD5-9A8C543809AF}">
      <dgm:prSet phldr="0"/>
      <dgm:spPr/>
      <dgm:t>
        <a:bodyPr/>
        <a:lstStyle/>
        <a:p>
          <a:pPr>
            <a:lnSpc>
              <a:spcPct val="100000"/>
            </a:lnSpc>
          </a:pPr>
          <a:r>
            <a:rPr lang="en-US">
              <a:latin typeface="Aptos Display" panose="020F0302020204030204"/>
            </a:rPr>
            <a:t>Combine different city data as one </a:t>
          </a:r>
          <a:r>
            <a:rPr lang="en-US" err="1">
              <a:latin typeface="Aptos Display" panose="020F0302020204030204"/>
            </a:rPr>
            <a:t>Airbnb_data</a:t>
          </a:r>
          <a:r>
            <a:rPr lang="en-US">
              <a:latin typeface="Aptos Display" panose="020F0302020204030204"/>
            </a:rPr>
            <a:t> and combine different bedrooms data into a single data frame called </a:t>
          </a:r>
          <a:r>
            <a:rPr lang="en-US" err="1">
              <a:latin typeface="Aptos Display" panose="020F0302020204030204"/>
            </a:rPr>
            <a:t>zillow_data</a:t>
          </a:r>
          <a:r>
            <a:rPr lang="en-US">
              <a:latin typeface="Aptos Display" panose="020F0302020204030204"/>
            </a:rPr>
            <a:t>.</a:t>
          </a:r>
          <a:endParaRPr lang="en-US"/>
        </a:p>
      </dgm:t>
    </dgm:pt>
    <dgm:pt modelId="{F0402123-EAE1-4DF3-BA0D-CA824D102596}" type="parTrans" cxnId="{60EC39AE-A9D7-4B1E-B753-5EB89E096029}">
      <dgm:prSet/>
      <dgm:spPr/>
    </dgm:pt>
    <dgm:pt modelId="{6F9318FF-9AE6-4F44-B865-4FC0A7781707}" type="sibTrans" cxnId="{60EC39AE-A9D7-4B1E-B753-5EB89E096029}">
      <dgm:prSet/>
      <dgm:spPr/>
    </dgm:pt>
    <dgm:pt modelId="{31DDB769-E2EF-4ACC-A6FE-2CC78B0071FF}">
      <dgm:prSet phldr="0"/>
      <dgm:spPr/>
      <dgm:t>
        <a:bodyPr/>
        <a:lstStyle/>
        <a:p>
          <a:pPr>
            <a:lnSpc>
              <a:spcPct val="100000"/>
            </a:lnSpc>
          </a:pPr>
          <a:r>
            <a:rPr lang="en-US">
              <a:latin typeface="Aptos Display" panose="020F0302020204030204"/>
            </a:rPr>
            <a:t>CATEGORICAL: KNN Imputation</a:t>
          </a:r>
        </a:p>
      </dgm:t>
    </dgm:pt>
    <dgm:pt modelId="{19F967FE-0DB8-4528-A859-0C6B2C9F9CAC}" type="parTrans" cxnId="{80149280-A694-454C-95F5-89C61307B634}">
      <dgm:prSet/>
      <dgm:spPr/>
    </dgm:pt>
    <dgm:pt modelId="{504B901E-58B6-45FE-A647-C6A89139FB36}" type="sibTrans" cxnId="{80149280-A694-454C-95F5-89C61307B634}">
      <dgm:prSet/>
      <dgm:spPr/>
    </dgm:pt>
    <dgm:pt modelId="{3EE4E65D-0A76-4949-8028-588EAD675A28}">
      <dgm:prSet phldr="0"/>
      <dgm:spPr/>
      <dgm:t>
        <a:bodyPr/>
        <a:lstStyle/>
        <a:p>
          <a:pPr>
            <a:lnSpc>
              <a:spcPct val="100000"/>
            </a:lnSpc>
          </a:pPr>
          <a:r>
            <a:rPr lang="en-US">
              <a:latin typeface="Aptos Display" panose="020F0302020204030204"/>
            </a:rPr>
            <a:t>Feature Engineering by standardizing numerical features and encoding categorical features</a:t>
          </a:r>
        </a:p>
      </dgm:t>
    </dgm:pt>
    <dgm:pt modelId="{9C96BC19-5133-4A83-9C61-B528949942B8}" type="parTrans" cxnId="{A32EDA02-D11B-4B16-A61A-7BE6CF63D462}">
      <dgm:prSet/>
      <dgm:spPr/>
    </dgm:pt>
    <dgm:pt modelId="{6A4799B1-D457-4ADB-A265-DEEADB3FAFEF}" type="sibTrans" cxnId="{A32EDA02-D11B-4B16-A61A-7BE6CF63D462}">
      <dgm:prSet/>
      <dgm:spPr/>
    </dgm:pt>
    <dgm:pt modelId="{6CA6BCCA-8178-4965-903C-86239F56CE22}" type="pres">
      <dgm:prSet presAssocID="{7294B8DB-ADBE-49FA-A347-4F681209B8A0}" presName="root" presStyleCnt="0">
        <dgm:presLayoutVars>
          <dgm:dir/>
          <dgm:resizeHandles val="exact"/>
        </dgm:presLayoutVars>
      </dgm:prSet>
      <dgm:spPr/>
    </dgm:pt>
    <dgm:pt modelId="{F6741392-685F-4F4B-8368-A15621FF78E1}" type="pres">
      <dgm:prSet presAssocID="{5E6D2AB4-73C7-4D0D-8CEE-78FB9106CD24}" presName="compNode" presStyleCnt="0"/>
      <dgm:spPr/>
    </dgm:pt>
    <dgm:pt modelId="{D3CC51E6-576D-4434-907E-CEF825D7AEF2}" type="pres">
      <dgm:prSet presAssocID="{5E6D2AB4-73C7-4D0D-8CEE-78FB9106CD24}" presName="bgRect" presStyleLbl="bgShp" presStyleIdx="0" presStyleCnt="5"/>
      <dgm:spPr/>
    </dgm:pt>
    <dgm:pt modelId="{A9E62F5A-CCC1-443D-802F-8FA419B7D420}" type="pres">
      <dgm:prSet presAssocID="{5E6D2AB4-73C7-4D0D-8CEE-78FB9106CD24}" presName="iconRect" presStyleLbl="node1" presStyleIdx="0" presStyleCnt="5"/>
      <dgm:spPr/>
    </dgm:pt>
    <dgm:pt modelId="{A2851DBD-4F13-416A-A250-6CEE3790EB3B}" type="pres">
      <dgm:prSet presAssocID="{5E6D2AB4-73C7-4D0D-8CEE-78FB9106CD24}" presName="spaceRect" presStyleCnt="0"/>
      <dgm:spPr/>
    </dgm:pt>
    <dgm:pt modelId="{7944B49B-08D6-4354-A394-FBC31DFE4EF9}" type="pres">
      <dgm:prSet presAssocID="{5E6D2AB4-73C7-4D0D-8CEE-78FB9106CD24}" presName="parTx" presStyleLbl="revTx" presStyleIdx="0" presStyleCnt="8">
        <dgm:presLayoutVars>
          <dgm:chMax val="0"/>
          <dgm:chPref val="0"/>
        </dgm:presLayoutVars>
      </dgm:prSet>
      <dgm:spPr/>
    </dgm:pt>
    <dgm:pt modelId="{D0981227-DD65-4B9E-87B0-134C1419ECEE}" type="pres">
      <dgm:prSet presAssocID="{5E6D2AB4-73C7-4D0D-8CEE-78FB9106CD24}" presName="desTx" presStyleLbl="revTx" presStyleIdx="1" presStyleCnt="8">
        <dgm:presLayoutVars/>
      </dgm:prSet>
      <dgm:spPr/>
    </dgm:pt>
    <dgm:pt modelId="{1046F33C-8205-4498-B563-CF844B4C9A19}" type="pres">
      <dgm:prSet presAssocID="{F2F5E0C9-20FE-4AE6-B0F6-39CFFAB7E119}" presName="sibTrans" presStyleCnt="0"/>
      <dgm:spPr/>
    </dgm:pt>
    <dgm:pt modelId="{7E4C4E74-5AD5-4F23-BC4D-D1655372B7F9}" type="pres">
      <dgm:prSet presAssocID="{8FCF16AE-1458-4FD2-A95F-302013E5AD9D}" presName="compNode" presStyleCnt="0"/>
      <dgm:spPr/>
    </dgm:pt>
    <dgm:pt modelId="{F80646AA-41CB-42B5-9084-B3A22E9A2650}" type="pres">
      <dgm:prSet presAssocID="{8FCF16AE-1458-4FD2-A95F-302013E5AD9D}" presName="bgRect" presStyleLbl="bgShp" presStyleIdx="1" presStyleCnt="5"/>
      <dgm:spPr/>
    </dgm:pt>
    <dgm:pt modelId="{DF2946E1-9DA2-411D-8439-90EC7E4D3820}" type="pres">
      <dgm:prSet presAssocID="{8FCF16AE-1458-4FD2-A95F-302013E5AD9D}" presName="iconRect" presStyleLbl="node1" presStyleIdx="1" presStyleCnt="5"/>
      <dgm:spPr/>
    </dgm:pt>
    <dgm:pt modelId="{2E9B2E52-9971-416D-922F-54D194AA5641}" type="pres">
      <dgm:prSet presAssocID="{8FCF16AE-1458-4FD2-A95F-302013E5AD9D}" presName="spaceRect" presStyleCnt="0"/>
      <dgm:spPr/>
    </dgm:pt>
    <dgm:pt modelId="{C5496066-43D3-4DFD-ABDD-B3053ADD39A9}" type="pres">
      <dgm:prSet presAssocID="{8FCF16AE-1458-4FD2-A95F-302013E5AD9D}" presName="parTx" presStyleLbl="revTx" presStyleIdx="2" presStyleCnt="8">
        <dgm:presLayoutVars>
          <dgm:chMax val="0"/>
          <dgm:chPref val="0"/>
        </dgm:presLayoutVars>
      </dgm:prSet>
      <dgm:spPr/>
    </dgm:pt>
    <dgm:pt modelId="{4A01B91D-A681-4820-876B-D3AF34B9A866}" type="pres">
      <dgm:prSet presAssocID="{8FCF16AE-1458-4FD2-A95F-302013E5AD9D}" presName="desTx" presStyleLbl="revTx" presStyleIdx="3" presStyleCnt="8">
        <dgm:presLayoutVars/>
      </dgm:prSet>
      <dgm:spPr/>
    </dgm:pt>
    <dgm:pt modelId="{3809414B-F39D-4AA0-8F2F-9C80C308EFDE}" type="pres">
      <dgm:prSet presAssocID="{0B411CDB-0294-4830-B29A-8E34C0E128ED}" presName="sibTrans" presStyleCnt="0"/>
      <dgm:spPr/>
    </dgm:pt>
    <dgm:pt modelId="{82948D4E-43F5-4453-A683-AD8935CCA0A0}" type="pres">
      <dgm:prSet presAssocID="{2F9F05C6-C98D-4BF2-BC61-F8543F1182AA}" presName="compNode" presStyleCnt="0"/>
      <dgm:spPr/>
    </dgm:pt>
    <dgm:pt modelId="{F72B9018-3677-4BB9-8635-547C979672B9}" type="pres">
      <dgm:prSet presAssocID="{2F9F05C6-C98D-4BF2-BC61-F8543F1182AA}" presName="bgRect" presStyleLbl="bgShp" presStyleIdx="2" presStyleCnt="5"/>
      <dgm:spPr/>
    </dgm:pt>
    <dgm:pt modelId="{BC3225A8-9399-42D7-B7B7-835A8B364B19}" type="pres">
      <dgm:prSet presAssocID="{2F9F05C6-C98D-4BF2-BC61-F8543F1182AA}" presName="iconRect" presStyleLbl="node1" presStyleIdx="2" presStyleCnt="5"/>
      <dgm:spPr/>
    </dgm:pt>
    <dgm:pt modelId="{27248CCB-ADCA-4796-9131-7075DEE7EFB2}" type="pres">
      <dgm:prSet presAssocID="{2F9F05C6-C98D-4BF2-BC61-F8543F1182AA}" presName="spaceRect" presStyleCnt="0"/>
      <dgm:spPr/>
    </dgm:pt>
    <dgm:pt modelId="{E4E01F3F-0C77-422D-840E-90963701E66E}" type="pres">
      <dgm:prSet presAssocID="{2F9F05C6-C98D-4BF2-BC61-F8543F1182AA}" presName="parTx" presStyleLbl="revTx" presStyleIdx="4" presStyleCnt="8">
        <dgm:presLayoutVars>
          <dgm:chMax val="0"/>
          <dgm:chPref val="0"/>
        </dgm:presLayoutVars>
      </dgm:prSet>
      <dgm:spPr/>
    </dgm:pt>
    <dgm:pt modelId="{A45E5231-F555-46C5-9476-0B7F0C2CE8C1}" type="pres">
      <dgm:prSet presAssocID="{2F9F05C6-C98D-4BF2-BC61-F8543F1182AA}" presName="desTx" presStyleLbl="revTx" presStyleIdx="5" presStyleCnt="8">
        <dgm:presLayoutVars/>
      </dgm:prSet>
      <dgm:spPr/>
    </dgm:pt>
    <dgm:pt modelId="{1CE8E2CD-4011-424F-9294-72772E2BF6A6}" type="pres">
      <dgm:prSet presAssocID="{9654850F-90BF-47CA-A3D2-CD707BF6CA25}" presName="sibTrans" presStyleCnt="0"/>
      <dgm:spPr/>
    </dgm:pt>
    <dgm:pt modelId="{CED139DB-98E3-496F-A825-129D5D78E6EC}" type="pres">
      <dgm:prSet presAssocID="{E0144129-48D8-4B1F-BBD5-9A8C543809AF}" presName="compNode" presStyleCnt="0"/>
      <dgm:spPr/>
    </dgm:pt>
    <dgm:pt modelId="{6E917C88-6EC5-408A-A9B8-55D2ADD182BA}" type="pres">
      <dgm:prSet presAssocID="{E0144129-48D8-4B1F-BBD5-9A8C543809AF}" presName="bgRect" presStyleLbl="bgShp" presStyleIdx="3" presStyleCnt="5"/>
      <dgm:spPr/>
    </dgm:pt>
    <dgm:pt modelId="{7EF28385-8176-4CE9-9BD3-34AFC05B342B}" type="pres">
      <dgm:prSet presAssocID="{E0144129-48D8-4B1F-BBD5-9A8C543809AF}" presName="iconRect" presStyleLbl="node1" presStyleIdx="3" presStyleCnt="5"/>
      <dgm:spPr/>
    </dgm:pt>
    <dgm:pt modelId="{6113C9A4-D882-4FBB-A012-746888181D9A}" type="pres">
      <dgm:prSet presAssocID="{E0144129-48D8-4B1F-BBD5-9A8C543809AF}" presName="spaceRect" presStyleCnt="0"/>
      <dgm:spPr/>
    </dgm:pt>
    <dgm:pt modelId="{6A95ED20-A5DF-4E7C-8AB3-FB367E73117A}" type="pres">
      <dgm:prSet presAssocID="{E0144129-48D8-4B1F-BBD5-9A8C543809AF}" presName="parTx" presStyleLbl="revTx" presStyleIdx="6" presStyleCnt="8">
        <dgm:presLayoutVars>
          <dgm:chMax val="0"/>
          <dgm:chPref val="0"/>
        </dgm:presLayoutVars>
      </dgm:prSet>
      <dgm:spPr/>
    </dgm:pt>
    <dgm:pt modelId="{08FC78F3-FAA4-4128-9BCA-D9291D20D74F}" type="pres">
      <dgm:prSet presAssocID="{6F9318FF-9AE6-4F44-B865-4FC0A7781707}" presName="sibTrans" presStyleCnt="0"/>
      <dgm:spPr/>
    </dgm:pt>
    <dgm:pt modelId="{76E789EA-7CE5-40E0-A114-AF8A44D167FF}" type="pres">
      <dgm:prSet presAssocID="{3EE4E65D-0A76-4949-8028-588EAD675A28}" presName="compNode" presStyleCnt="0"/>
      <dgm:spPr/>
    </dgm:pt>
    <dgm:pt modelId="{A8CA3BE5-5F2B-4FBC-ADDB-716F31130CF9}" type="pres">
      <dgm:prSet presAssocID="{3EE4E65D-0A76-4949-8028-588EAD675A28}" presName="bgRect" presStyleLbl="bgShp" presStyleIdx="4" presStyleCnt="5"/>
      <dgm:spPr/>
    </dgm:pt>
    <dgm:pt modelId="{B801010B-2BC9-43FC-95D1-4268835AD88D}" type="pres">
      <dgm:prSet presAssocID="{3EE4E65D-0A76-4949-8028-588EAD675A28}" presName="iconRect" presStyleLbl="node1" presStyleIdx="4" presStyleCnt="5"/>
      <dgm:spPr/>
    </dgm:pt>
    <dgm:pt modelId="{1139623F-619F-4392-BD7A-C4A6FE06B5D6}" type="pres">
      <dgm:prSet presAssocID="{3EE4E65D-0A76-4949-8028-588EAD675A28}" presName="spaceRect" presStyleCnt="0"/>
      <dgm:spPr/>
    </dgm:pt>
    <dgm:pt modelId="{488F0E45-87BC-40C5-A1C1-7E82D496B801}" type="pres">
      <dgm:prSet presAssocID="{3EE4E65D-0A76-4949-8028-588EAD675A28}" presName="parTx" presStyleLbl="revTx" presStyleIdx="7" presStyleCnt="8">
        <dgm:presLayoutVars>
          <dgm:chMax val="0"/>
          <dgm:chPref val="0"/>
        </dgm:presLayoutVars>
      </dgm:prSet>
      <dgm:spPr/>
    </dgm:pt>
  </dgm:ptLst>
  <dgm:cxnLst>
    <dgm:cxn modelId="{A32EDA02-D11B-4B16-A61A-7BE6CF63D462}" srcId="{7294B8DB-ADBE-49FA-A347-4F681209B8A0}" destId="{3EE4E65D-0A76-4949-8028-588EAD675A28}" srcOrd="4" destOrd="0" parTransId="{9C96BC19-5133-4A83-9C61-B528949942B8}" sibTransId="{6A4799B1-D457-4ADB-A265-DEEADB3FAFEF}"/>
    <dgm:cxn modelId="{F8300A0C-61E5-474C-898E-4935C9C3F119}" srcId="{8FCF16AE-1458-4FD2-A95F-302013E5AD9D}" destId="{1CF412AA-4EA4-49D8-8390-5767D5E5FBE0}" srcOrd="0" destOrd="0" parTransId="{1A9858F2-3D79-45AA-B9FA-4558EBE12388}" sibTransId="{BD7D8184-0AFD-4D06-A2A8-3974169BD667}"/>
    <dgm:cxn modelId="{A8269619-C2DA-4A03-AF82-36383212BBBB}" type="presOf" srcId="{8381C96B-10CC-44BA-ACF8-AF1058312813}" destId="{A45E5231-F555-46C5-9476-0B7F0C2CE8C1}" srcOrd="0" destOrd="0" presId="urn:microsoft.com/office/officeart/2018/2/layout/IconVerticalSolidList"/>
    <dgm:cxn modelId="{7CA2EB1D-5740-45FA-8EA1-7F163A3EEB78}" type="presOf" srcId="{7294B8DB-ADBE-49FA-A347-4F681209B8A0}" destId="{6CA6BCCA-8178-4965-903C-86239F56CE22}" srcOrd="0" destOrd="0" presId="urn:microsoft.com/office/officeart/2018/2/layout/IconVerticalSolidList"/>
    <dgm:cxn modelId="{81B0A72A-FF4A-4B6B-AD61-48043B6F9495}" type="presOf" srcId="{1CF412AA-4EA4-49D8-8390-5767D5E5FBE0}" destId="{4A01B91D-A681-4820-876B-D3AF34B9A866}" srcOrd="0" destOrd="0" presId="urn:microsoft.com/office/officeart/2018/2/layout/IconVerticalSolidList"/>
    <dgm:cxn modelId="{ED14DB48-5EE0-4189-B8AB-94FC753E9AC8}" srcId="{8FCF16AE-1458-4FD2-A95F-302013E5AD9D}" destId="{1E91CCAB-37B4-436F-A689-A46BEDBFFE98}" srcOrd="2" destOrd="0" parTransId="{5E351848-E9BC-49C9-93D9-FDC45A90EB28}" sibTransId="{5FEB9B42-1003-45F6-8E21-76562286F31A}"/>
    <dgm:cxn modelId="{0C754D4A-F35C-4C47-AFA9-AB1D375D3F80}" type="presOf" srcId="{5E6D2AB4-73C7-4D0D-8CEE-78FB9106CD24}" destId="{7944B49B-08D6-4354-A394-FBC31DFE4EF9}" srcOrd="0" destOrd="0" presId="urn:microsoft.com/office/officeart/2018/2/layout/IconVerticalSolidList"/>
    <dgm:cxn modelId="{D63CBA73-AF0A-49B0-93A1-818355F47B7B}" type="presOf" srcId="{31DDB769-E2EF-4ACC-A6FE-2CC78B0071FF}" destId="{D0981227-DD65-4B9E-87B0-134C1419ECEE}" srcOrd="0" destOrd="1" presId="urn:microsoft.com/office/officeart/2018/2/layout/IconVerticalSolidList"/>
    <dgm:cxn modelId="{AB04F453-8747-4AD7-9E91-7EA1F810C153}" srcId="{5E6D2AB4-73C7-4D0D-8CEE-78FB9106CD24}" destId="{605320BD-4F91-43F8-B3B8-8A0D89EFF741}" srcOrd="0" destOrd="0" parTransId="{D1974E29-9B2B-4371-8CA6-394D709D251A}" sibTransId="{7BE2A9DE-7FA1-455E-80BC-DABE28B0EA62}"/>
    <dgm:cxn modelId="{0583A976-C0BD-42E0-A4B6-86F5C6037595}" type="presOf" srcId="{E0144129-48D8-4B1F-BBD5-9A8C543809AF}" destId="{6A95ED20-A5DF-4E7C-8AB3-FB367E73117A}" srcOrd="0" destOrd="0" presId="urn:microsoft.com/office/officeart/2018/2/layout/IconVerticalSolidList"/>
    <dgm:cxn modelId="{80149280-A694-454C-95F5-89C61307B634}" srcId="{5E6D2AB4-73C7-4D0D-8CEE-78FB9106CD24}" destId="{31DDB769-E2EF-4ACC-A6FE-2CC78B0071FF}" srcOrd="1" destOrd="0" parTransId="{19F967FE-0DB8-4528-A859-0C6B2C9F9CAC}" sibTransId="{504B901E-58B6-45FE-A647-C6A89139FB36}"/>
    <dgm:cxn modelId="{EC197282-4553-4276-896F-485F3D35BD90}" srcId="{2F9F05C6-C98D-4BF2-BC61-F8543F1182AA}" destId="{8381C96B-10CC-44BA-ACF8-AF1058312813}" srcOrd="0" destOrd="0" parTransId="{720B75CB-25F1-4A50-8701-D82C1C7C8822}" sibTransId="{E5D53E46-40C8-48CE-BC13-BFBCB3580493}"/>
    <dgm:cxn modelId="{0D63DC95-76B6-4DC7-BFB4-7522492D4DB0}" type="presOf" srcId="{2F9F05C6-C98D-4BF2-BC61-F8543F1182AA}" destId="{E4E01F3F-0C77-422D-840E-90963701E66E}" srcOrd="0" destOrd="0" presId="urn:microsoft.com/office/officeart/2018/2/layout/IconVerticalSolidList"/>
    <dgm:cxn modelId="{061EF39C-0F97-459D-819A-43E7DB411BE8}" type="presOf" srcId="{1E91CCAB-37B4-436F-A689-A46BEDBFFE98}" destId="{4A01B91D-A681-4820-876B-D3AF34B9A866}" srcOrd="0" destOrd="2" presId="urn:microsoft.com/office/officeart/2018/2/layout/IconVerticalSolidList"/>
    <dgm:cxn modelId="{83D3F8A8-C980-4E3A-8995-3C48120B4C91}" type="presOf" srcId="{BCBE4AB2-E710-42B3-8870-027CADF02719}" destId="{4A01B91D-A681-4820-876B-D3AF34B9A866}" srcOrd="0" destOrd="1" presId="urn:microsoft.com/office/officeart/2018/2/layout/IconVerticalSolidList"/>
    <dgm:cxn modelId="{60EC39AE-A9D7-4B1E-B753-5EB89E096029}" srcId="{7294B8DB-ADBE-49FA-A347-4F681209B8A0}" destId="{E0144129-48D8-4B1F-BBD5-9A8C543809AF}" srcOrd="3" destOrd="0" parTransId="{F0402123-EAE1-4DF3-BA0D-CA824D102596}" sibTransId="{6F9318FF-9AE6-4F44-B865-4FC0A7781707}"/>
    <dgm:cxn modelId="{FD762BAF-9F60-48FE-8A5C-EBDF491172D7}" srcId="{8FCF16AE-1458-4FD2-A95F-302013E5AD9D}" destId="{BCBE4AB2-E710-42B3-8870-027CADF02719}" srcOrd="1" destOrd="0" parTransId="{B5318BD7-862F-47C8-A179-5D40D36502EB}" sibTransId="{AAFBB257-6337-430B-B46C-845DD3A4A96B}"/>
    <dgm:cxn modelId="{07992BB4-264F-4500-8031-3148FADF8852}" srcId="{7294B8DB-ADBE-49FA-A347-4F681209B8A0}" destId="{8FCF16AE-1458-4FD2-A95F-302013E5AD9D}" srcOrd="1" destOrd="0" parTransId="{2EEEE090-447A-401F-B3D6-30732EFEE5CE}" sibTransId="{0B411CDB-0294-4830-B29A-8E34C0E128ED}"/>
    <dgm:cxn modelId="{BB8B93B6-DB44-4221-B0F5-8EA180A80957}" srcId="{7294B8DB-ADBE-49FA-A347-4F681209B8A0}" destId="{5E6D2AB4-73C7-4D0D-8CEE-78FB9106CD24}" srcOrd="0" destOrd="0" parTransId="{81EB473F-E12F-4587-BDB4-30C6D2EAA6D3}" sibTransId="{F2F5E0C9-20FE-4AE6-B0F6-39CFFAB7E119}"/>
    <dgm:cxn modelId="{02EA3ED8-EFC8-437D-A2E6-CB605AD49F1A}" srcId="{7294B8DB-ADBE-49FA-A347-4F681209B8A0}" destId="{2F9F05C6-C98D-4BF2-BC61-F8543F1182AA}" srcOrd="2" destOrd="0" parTransId="{37F48A0E-3995-4FB4-82E7-1D671321200A}" sibTransId="{9654850F-90BF-47CA-A3D2-CD707BF6CA25}"/>
    <dgm:cxn modelId="{BA73BAED-5C2F-49FA-844B-D604E33144C7}" type="presOf" srcId="{605320BD-4F91-43F8-B3B8-8A0D89EFF741}" destId="{D0981227-DD65-4B9E-87B0-134C1419ECEE}" srcOrd="0" destOrd="0" presId="urn:microsoft.com/office/officeart/2018/2/layout/IconVerticalSolidList"/>
    <dgm:cxn modelId="{0BA842F6-3089-4620-B610-869D06CAC865}" type="presOf" srcId="{8FCF16AE-1458-4FD2-A95F-302013E5AD9D}" destId="{C5496066-43D3-4DFD-ABDD-B3053ADD39A9}" srcOrd="0" destOrd="0" presId="urn:microsoft.com/office/officeart/2018/2/layout/IconVerticalSolidList"/>
    <dgm:cxn modelId="{E9AF6FFD-5601-44BE-8B76-22868BDF7F43}" type="presOf" srcId="{3EE4E65D-0A76-4949-8028-588EAD675A28}" destId="{488F0E45-87BC-40C5-A1C1-7E82D496B801}" srcOrd="0" destOrd="0" presId="urn:microsoft.com/office/officeart/2018/2/layout/IconVerticalSolidList"/>
    <dgm:cxn modelId="{F98958D2-4D58-4DA2-9906-657FAE65A5BB}" type="presParOf" srcId="{6CA6BCCA-8178-4965-903C-86239F56CE22}" destId="{F6741392-685F-4F4B-8368-A15621FF78E1}" srcOrd="0" destOrd="0" presId="urn:microsoft.com/office/officeart/2018/2/layout/IconVerticalSolidList"/>
    <dgm:cxn modelId="{D8C7D9E8-A627-4527-AAF1-2ADAA797FCC6}" type="presParOf" srcId="{F6741392-685F-4F4B-8368-A15621FF78E1}" destId="{D3CC51E6-576D-4434-907E-CEF825D7AEF2}" srcOrd="0" destOrd="0" presId="urn:microsoft.com/office/officeart/2018/2/layout/IconVerticalSolidList"/>
    <dgm:cxn modelId="{703FDD94-A513-4C8A-9C63-8FF044387E88}" type="presParOf" srcId="{F6741392-685F-4F4B-8368-A15621FF78E1}" destId="{A9E62F5A-CCC1-443D-802F-8FA419B7D420}" srcOrd="1" destOrd="0" presId="urn:microsoft.com/office/officeart/2018/2/layout/IconVerticalSolidList"/>
    <dgm:cxn modelId="{68ECF071-94FA-46CD-975D-1A607F5D2501}" type="presParOf" srcId="{F6741392-685F-4F4B-8368-A15621FF78E1}" destId="{A2851DBD-4F13-416A-A250-6CEE3790EB3B}" srcOrd="2" destOrd="0" presId="urn:microsoft.com/office/officeart/2018/2/layout/IconVerticalSolidList"/>
    <dgm:cxn modelId="{649D149C-E665-446A-A9AC-CC117AE03530}" type="presParOf" srcId="{F6741392-685F-4F4B-8368-A15621FF78E1}" destId="{7944B49B-08D6-4354-A394-FBC31DFE4EF9}" srcOrd="3" destOrd="0" presId="urn:microsoft.com/office/officeart/2018/2/layout/IconVerticalSolidList"/>
    <dgm:cxn modelId="{504DFB1B-2504-42B3-9961-7771CEE40028}" type="presParOf" srcId="{F6741392-685F-4F4B-8368-A15621FF78E1}" destId="{D0981227-DD65-4B9E-87B0-134C1419ECEE}" srcOrd="4" destOrd="0" presId="urn:microsoft.com/office/officeart/2018/2/layout/IconVerticalSolidList"/>
    <dgm:cxn modelId="{6D873EE4-2683-412E-AB40-CE7CA26C8BCE}" type="presParOf" srcId="{6CA6BCCA-8178-4965-903C-86239F56CE22}" destId="{1046F33C-8205-4498-B563-CF844B4C9A19}" srcOrd="1" destOrd="0" presId="urn:microsoft.com/office/officeart/2018/2/layout/IconVerticalSolidList"/>
    <dgm:cxn modelId="{EC0ED88A-F327-4411-9D19-BDF640EFCB16}" type="presParOf" srcId="{6CA6BCCA-8178-4965-903C-86239F56CE22}" destId="{7E4C4E74-5AD5-4F23-BC4D-D1655372B7F9}" srcOrd="2" destOrd="0" presId="urn:microsoft.com/office/officeart/2018/2/layout/IconVerticalSolidList"/>
    <dgm:cxn modelId="{FDAA5268-822A-4D6B-9A82-3F5364B44CF2}" type="presParOf" srcId="{7E4C4E74-5AD5-4F23-BC4D-D1655372B7F9}" destId="{F80646AA-41CB-42B5-9084-B3A22E9A2650}" srcOrd="0" destOrd="0" presId="urn:microsoft.com/office/officeart/2018/2/layout/IconVerticalSolidList"/>
    <dgm:cxn modelId="{70AAB5C4-7ACE-4722-98C5-838A36E61B82}" type="presParOf" srcId="{7E4C4E74-5AD5-4F23-BC4D-D1655372B7F9}" destId="{DF2946E1-9DA2-411D-8439-90EC7E4D3820}" srcOrd="1" destOrd="0" presId="urn:microsoft.com/office/officeart/2018/2/layout/IconVerticalSolidList"/>
    <dgm:cxn modelId="{CED75950-BFBE-498F-ABC8-82832001AFAD}" type="presParOf" srcId="{7E4C4E74-5AD5-4F23-BC4D-D1655372B7F9}" destId="{2E9B2E52-9971-416D-922F-54D194AA5641}" srcOrd="2" destOrd="0" presId="urn:microsoft.com/office/officeart/2018/2/layout/IconVerticalSolidList"/>
    <dgm:cxn modelId="{93206EF7-E6FF-45F7-B05D-24750B171C76}" type="presParOf" srcId="{7E4C4E74-5AD5-4F23-BC4D-D1655372B7F9}" destId="{C5496066-43D3-4DFD-ABDD-B3053ADD39A9}" srcOrd="3" destOrd="0" presId="urn:microsoft.com/office/officeart/2018/2/layout/IconVerticalSolidList"/>
    <dgm:cxn modelId="{A320B7D0-3ACD-48FB-9922-3311291A258E}" type="presParOf" srcId="{7E4C4E74-5AD5-4F23-BC4D-D1655372B7F9}" destId="{4A01B91D-A681-4820-876B-D3AF34B9A866}" srcOrd="4" destOrd="0" presId="urn:microsoft.com/office/officeart/2018/2/layout/IconVerticalSolidList"/>
    <dgm:cxn modelId="{52BB1D62-55C6-4E00-AA3E-22198D2F924C}" type="presParOf" srcId="{6CA6BCCA-8178-4965-903C-86239F56CE22}" destId="{3809414B-F39D-4AA0-8F2F-9C80C308EFDE}" srcOrd="3" destOrd="0" presId="urn:microsoft.com/office/officeart/2018/2/layout/IconVerticalSolidList"/>
    <dgm:cxn modelId="{63E4DD99-D9A7-4531-9F1D-F6B55519F062}" type="presParOf" srcId="{6CA6BCCA-8178-4965-903C-86239F56CE22}" destId="{82948D4E-43F5-4453-A683-AD8935CCA0A0}" srcOrd="4" destOrd="0" presId="urn:microsoft.com/office/officeart/2018/2/layout/IconVerticalSolidList"/>
    <dgm:cxn modelId="{73F20476-F122-433E-92D1-CD439682C453}" type="presParOf" srcId="{82948D4E-43F5-4453-A683-AD8935CCA0A0}" destId="{F72B9018-3677-4BB9-8635-547C979672B9}" srcOrd="0" destOrd="0" presId="urn:microsoft.com/office/officeart/2018/2/layout/IconVerticalSolidList"/>
    <dgm:cxn modelId="{309F99B8-033F-4374-A68E-2198E39160E9}" type="presParOf" srcId="{82948D4E-43F5-4453-A683-AD8935CCA0A0}" destId="{BC3225A8-9399-42D7-B7B7-835A8B364B19}" srcOrd="1" destOrd="0" presId="urn:microsoft.com/office/officeart/2018/2/layout/IconVerticalSolidList"/>
    <dgm:cxn modelId="{CF4891A3-C42D-4A9E-8BD3-BC48A832322E}" type="presParOf" srcId="{82948D4E-43F5-4453-A683-AD8935CCA0A0}" destId="{27248CCB-ADCA-4796-9131-7075DEE7EFB2}" srcOrd="2" destOrd="0" presId="urn:microsoft.com/office/officeart/2018/2/layout/IconVerticalSolidList"/>
    <dgm:cxn modelId="{4A0F57B5-9B78-4E34-B914-3DF45DA1B135}" type="presParOf" srcId="{82948D4E-43F5-4453-A683-AD8935CCA0A0}" destId="{E4E01F3F-0C77-422D-840E-90963701E66E}" srcOrd="3" destOrd="0" presId="urn:microsoft.com/office/officeart/2018/2/layout/IconVerticalSolidList"/>
    <dgm:cxn modelId="{190A1704-9968-4D8C-8933-18AC3EE5262A}" type="presParOf" srcId="{82948D4E-43F5-4453-A683-AD8935CCA0A0}" destId="{A45E5231-F555-46C5-9476-0B7F0C2CE8C1}" srcOrd="4" destOrd="0" presId="urn:microsoft.com/office/officeart/2018/2/layout/IconVerticalSolidList"/>
    <dgm:cxn modelId="{560EF1C7-213C-4627-A1C2-A0112CF36C98}" type="presParOf" srcId="{6CA6BCCA-8178-4965-903C-86239F56CE22}" destId="{1CE8E2CD-4011-424F-9294-72772E2BF6A6}" srcOrd="5" destOrd="0" presId="urn:microsoft.com/office/officeart/2018/2/layout/IconVerticalSolidList"/>
    <dgm:cxn modelId="{872FE9C5-E2C7-4453-9F0E-2658FF74AE04}" type="presParOf" srcId="{6CA6BCCA-8178-4965-903C-86239F56CE22}" destId="{CED139DB-98E3-496F-A825-129D5D78E6EC}" srcOrd="6" destOrd="0" presId="urn:microsoft.com/office/officeart/2018/2/layout/IconVerticalSolidList"/>
    <dgm:cxn modelId="{4822B551-6BB8-4DFC-A298-04A13300097B}" type="presParOf" srcId="{CED139DB-98E3-496F-A825-129D5D78E6EC}" destId="{6E917C88-6EC5-408A-A9B8-55D2ADD182BA}" srcOrd="0" destOrd="0" presId="urn:microsoft.com/office/officeart/2018/2/layout/IconVerticalSolidList"/>
    <dgm:cxn modelId="{679DEF1A-6664-4CF8-A964-15971123C727}" type="presParOf" srcId="{CED139DB-98E3-496F-A825-129D5D78E6EC}" destId="{7EF28385-8176-4CE9-9BD3-34AFC05B342B}" srcOrd="1" destOrd="0" presId="urn:microsoft.com/office/officeart/2018/2/layout/IconVerticalSolidList"/>
    <dgm:cxn modelId="{E2F6CA2C-C5D4-4C8D-A0FC-D3B66ECF50D8}" type="presParOf" srcId="{CED139DB-98E3-496F-A825-129D5D78E6EC}" destId="{6113C9A4-D882-4FBB-A012-746888181D9A}" srcOrd="2" destOrd="0" presId="urn:microsoft.com/office/officeart/2018/2/layout/IconVerticalSolidList"/>
    <dgm:cxn modelId="{C68AC5E9-539B-40E6-91B4-87819555D89C}" type="presParOf" srcId="{CED139DB-98E3-496F-A825-129D5D78E6EC}" destId="{6A95ED20-A5DF-4E7C-8AB3-FB367E73117A}" srcOrd="3" destOrd="0" presId="urn:microsoft.com/office/officeart/2018/2/layout/IconVerticalSolidList"/>
    <dgm:cxn modelId="{E1E22E66-55B9-447F-B5AB-7D968FDE3BB3}" type="presParOf" srcId="{6CA6BCCA-8178-4965-903C-86239F56CE22}" destId="{08FC78F3-FAA4-4128-9BCA-D9291D20D74F}" srcOrd="7" destOrd="0" presId="urn:microsoft.com/office/officeart/2018/2/layout/IconVerticalSolidList"/>
    <dgm:cxn modelId="{56DD292E-6BC8-4BF4-BEFA-4F9B89D246EE}" type="presParOf" srcId="{6CA6BCCA-8178-4965-903C-86239F56CE22}" destId="{76E789EA-7CE5-40E0-A114-AF8A44D167FF}" srcOrd="8" destOrd="0" presId="urn:microsoft.com/office/officeart/2018/2/layout/IconVerticalSolidList"/>
    <dgm:cxn modelId="{79456F9A-D892-4515-98E7-1A61B9B7AEF8}" type="presParOf" srcId="{76E789EA-7CE5-40E0-A114-AF8A44D167FF}" destId="{A8CA3BE5-5F2B-4FBC-ADDB-716F31130CF9}" srcOrd="0" destOrd="0" presId="urn:microsoft.com/office/officeart/2018/2/layout/IconVerticalSolidList"/>
    <dgm:cxn modelId="{998D7A34-DEBD-4301-A482-2140CFC2BF07}" type="presParOf" srcId="{76E789EA-7CE5-40E0-A114-AF8A44D167FF}" destId="{B801010B-2BC9-43FC-95D1-4268835AD88D}" srcOrd="1" destOrd="0" presId="urn:microsoft.com/office/officeart/2018/2/layout/IconVerticalSolidList"/>
    <dgm:cxn modelId="{6FCD7617-EE96-4E7B-9CE7-6E37398BE36A}" type="presParOf" srcId="{76E789EA-7CE5-40E0-A114-AF8A44D167FF}" destId="{1139623F-619F-4392-BD7A-C4A6FE06B5D6}" srcOrd="2" destOrd="0" presId="urn:microsoft.com/office/officeart/2018/2/layout/IconVerticalSolidList"/>
    <dgm:cxn modelId="{0ABE0A90-DA68-43A4-862D-2FE0E93BCB3F}" type="presParOf" srcId="{76E789EA-7CE5-40E0-A114-AF8A44D167FF}" destId="{488F0E45-87BC-40C5-A1C1-7E82D496B80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D6FDFD-2AA7-42CC-AF14-7C546EE98C1B}" type="doc">
      <dgm:prSet loTypeId="urn:microsoft.com/office/officeart/2005/8/layout/hierarchy1" loCatId="hierarchy" qsTypeId="urn:microsoft.com/office/officeart/2005/8/quickstyle/simple5" qsCatId="simple" csTypeId="urn:microsoft.com/office/officeart/2005/8/colors/accent4_2" csCatId="accent4" phldr="1"/>
      <dgm:spPr/>
      <dgm:t>
        <a:bodyPr/>
        <a:lstStyle/>
        <a:p>
          <a:endParaRPr lang="en-US"/>
        </a:p>
      </dgm:t>
    </dgm:pt>
    <dgm:pt modelId="{DC2C9C70-7802-4A0F-A197-AC038A41B144}">
      <dgm:prSet/>
      <dgm:spPr/>
      <dgm:t>
        <a:bodyPr/>
        <a:lstStyle/>
        <a:p>
          <a:r>
            <a:rPr lang="en-US" b="1"/>
            <a:t>Data Split: </a:t>
          </a:r>
          <a:r>
            <a:rPr lang="en-US"/>
            <a:t>Train: 70, Valid:15, Test:15</a:t>
          </a:r>
        </a:p>
      </dgm:t>
    </dgm:pt>
    <dgm:pt modelId="{1E4155EA-EE2D-4802-ADF6-EC9DBC464282}" type="parTrans" cxnId="{C3211363-0FA2-4579-A557-9C2A0780312E}">
      <dgm:prSet/>
      <dgm:spPr/>
      <dgm:t>
        <a:bodyPr/>
        <a:lstStyle/>
        <a:p>
          <a:endParaRPr lang="en-US"/>
        </a:p>
      </dgm:t>
    </dgm:pt>
    <dgm:pt modelId="{9F768A58-023D-40E5-9BF6-DBA5B3B85F07}" type="sibTrans" cxnId="{C3211363-0FA2-4579-A557-9C2A0780312E}">
      <dgm:prSet/>
      <dgm:spPr/>
      <dgm:t>
        <a:bodyPr/>
        <a:lstStyle/>
        <a:p>
          <a:endParaRPr lang="en-US"/>
        </a:p>
      </dgm:t>
    </dgm:pt>
    <dgm:pt modelId="{863A6774-BB40-486A-A8AA-1F753EC5E1C0}">
      <dgm:prSet/>
      <dgm:spPr/>
      <dgm:t>
        <a:bodyPr/>
        <a:lstStyle/>
        <a:p>
          <a:pPr rtl="0"/>
          <a:r>
            <a:rPr lang="en-US" b="1"/>
            <a:t>Models Used: </a:t>
          </a:r>
          <a:r>
            <a:rPr lang="en-US" b="1">
              <a:latin typeface="Aptos Display" panose="020F0302020204030204"/>
            </a:rPr>
            <a:t>Linear Regression, Random Forest Classifier, XG-Boost</a:t>
          </a:r>
          <a:br>
            <a:rPr lang="en-US"/>
          </a:br>
          <a:endParaRPr lang="en-US"/>
        </a:p>
      </dgm:t>
    </dgm:pt>
    <dgm:pt modelId="{A6C487BD-9882-4970-A1CF-EF7E01FDAB20}" type="parTrans" cxnId="{0D7A6C04-9C2B-47B2-ABF1-1FDC471039CE}">
      <dgm:prSet/>
      <dgm:spPr/>
      <dgm:t>
        <a:bodyPr/>
        <a:lstStyle/>
        <a:p>
          <a:endParaRPr lang="en-US"/>
        </a:p>
      </dgm:t>
    </dgm:pt>
    <dgm:pt modelId="{565C1989-FFC6-437C-A645-1C7513A3D8D6}" type="sibTrans" cxnId="{0D7A6C04-9C2B-47B2-ABF1-1FDC471039CE}">
      <dgm:prSet/>
      <dgm:spPr/>
      <dgm:t>
        <a:bodyPr/>
        <a:lstStyle/>
        <a:p>
          <a:endParaRPr lang="en-US"/>
        </a:p>
      </dgm:t>
    </dgm:pt>
    <dgm:pt modelId="{DA36689C-CE6B-436E-99D5-A79D071C72FE}">
      <dgm:prSet/>
      <dgm:spPr/>
      <dgm:t>
        <a:bodyPr/>
        <a:lstStyle/>
        <a:p>
          <a:pPr rtl="0"/>
          <a:r>
            <a:rPr lang="en-US" b="1"/>
            <a:t>Best Model: </a:t>
          </a:r>
          <a:r>
            <a:rPr lang="en-US" b="1">
              <a:latin typeface="Aptos Display" panose="020F0302020204030204"/>
            </a:rPr>
            <a:t>Random Forest Regressor</a:t>
          </a:r>
          <a:endParaRPr lang="en-US"/>
        </a:p>
      </dgm:t>
    </dgm:pt>
    <dgm:pt modelId="{36DB7EF0-0019-4DA4-8706-3D7BE555A1A0}" type="parTrans" cxnId="{B1E2F28A-DD54-4A4B-8682-9193DBF3ACC3}">
      <dgm:prSet/>
      <dgm:spPr/>
      <dgm:t>
        <a:bodyPr/>
        <a:lstStyle/>
        <a:p>
          <a:endParaRPr lang="en-US"/>
        </a:p>
      </dgm:t>
    </dgm:pt>
    <dgm:pt modelId="{6A0E1243-1917-4651-B7FB-E047578F0E2A}" type="sibTrans" cxnId="{B1E2F28A-DD54-4A4B-8682-9193DBF3ACC3}">
      <dgm:prSet/>
      <dgm:spPr/>
      <dgm:t>
        <a:bodyPr/>
        <a:lstStyle/>
        <a:p>
          <a:endParaRPr lang="en-US"/>
        </a:p>
      </dgm:t>
    </dgm:pt>
    <dgm:pt modelId="{0FDC2C79-431C-4D9D-9B85-AB855D9618DA}">
      <dgm:prSet phldr="0"/>
      <dgm:spPr/>
      <dgm:t>
        <a:bodyPr/>
        <a:lstStyle/>
        <a:p>
          <a:pPr rtl="0"/>
          <a:r>
            <a:rPr lang="en-US" err="1">
              <a:latin typeface="Aptos Display" panose="020F0302020204030204"/>
            </a:rPr>
            <a:t>Regressor_n_estimators</a:t>
          </a:r>
          <a:r>
            <a:rPr lang="en-US">
              <a:latin typeface="Aptos Display" panose="020F0302020204030204"/>
            </a:rPr>
            <a:t>: 750</a:t>
          </a:r>
          <a:endParaRPr lang="en-US"/>
        </a:p>
      </dgm:t>
    </dgm:pt>
    <dgm:pt modelId="{4B86C800-DCDA-4275-A344-A1B4DD1C6136}" type="parTrans" cxnId="{F07C2F36-F62D-4D62-9C9F-F32E9AD4C4C4}">
      <dgm:prSet/>
      <dgm:spPr/>
      <dgm:t>
        <a:bodyPr/>
        <a:lstStyle/>
        <a:p>
          <a:endParaRPr lang="en-US"/>
        </a:p>
      </dgm:t>
    </dgm:pt>
    <dgm:pt modelId="{805640E1-5F9D-466A-8021-DD7E5077E4A6}" type="sibTrans" cxnId="{F07C2F36-F62D-4D62-9C9F-F32E9AD4C4C4}">
      <dgm:prSet/>
      <dgm:spPr/>
      <dgm:t>
        <a:bodyPr/>
        <a:lstStyle/>
        <a:p>
          <a:endParaRPr lang="en-US"/>
        </a:p>
      </dgm:t>
    </dgm:pt>
    <dgm:pt modelId="{ED36141A-5BAA-47B7-9828-E89E22060DF9}" type="pres">
      <dgm:prSet presAssocID="{20D6FDFD-2AA7-42CC-AF14-7C546EE98C1B}" presName="hierChild1" presStyleCnt="0">
        <dgm:presLayoutVars>
          <dgm:chPref val="1"/>
          <dgm:dir/>
          <dgm:animOne val="branch"/>
          <dgm:animLvl val="lvl"/>
          <dgm:resizeHandles/>
        </dgm:presLayoutVars>
      </dgm:prSet>
      <dgm:spPr/>
    </dgm:pt>
    <dgm:pt modelId="{58D49950-C9CF-4C25-ACB2-541C6C472876}" type="pres">
      <dgm:prSet presAssocID="{DC2C9C70-7802-4A0F-A197-AC038A41B144}" presName="hierRoot1" presStyleCnt="0"/>
      <dgm:spPr/>
    </dgm:pt>
    <dgm:pt modelId="{4D686471-2031-43C6-883F-6699D3D5F37C}" type="pres">
      <dgm:prSet presAssocID="{DC2C9C70-7802-4A0F-A197-AC038A41B144}" presName="composite" presStyleCnt="0"/>
      <dgm:spPr/>
    </dgm:pt>
    <dgm:pt modelId="{B27108A1-DD9F-4EB9-9DCD-8865F52EC74A}" type="pres">
      <dgm:prSet presAssocID="{DC2C9C70-7802-4A0F-A197-AC038A41B144}" presName="background" presStyleLbl="node0" presStyleIdx="0" presStyleCnt="3"/>
      <dgm:spPr/>
    </dgm:pt>
    <dgm:pt modelId="{4DF311AF-908B-473B-9A0A-2C7AE67E41E5}" type="pres">
      <dgm:prSet presAssocID="{DC2C9C70-7802-4A0F-A197-AC038A41B144}" presName="text" presStyleLbl="fgAcc0" presStyleIdx="0" presStyleCnt="3">
        <dgm:presLayoutVars>
          <dgm:chPref val="3"/>
        </dgm:presLayoutVars>
      </dgm:prSet>
      <dgm:spPr/>
    </dgm:pt>
    <dgm:pt modelId="{868A8CA9-0545-4A8B-9391-2EC70A134725}" type="pres">
      <dgm:prSet presAssocID="{DC2C9C70-7802-4A0F-A197-AC038A41B144}" presName="hierChild2" presStyleCnt="0"/>
      <dgm:spPr/>
    </dgm:pt>
    <dgm:pt modelId="{097CA409-9237-4DD6-B3AD-B5047C10AE52}" type="pres">
      <dgm:prSet presAssocID="{863A6774-BB40-486A-A8AA-1F753EC5E1C0}" presName="hierRoot1" presStyleCnt="0"/>
      <dgm:spPr/>
    </dgm:pt>
    <dgm:pt modelId="{8E7A1B59-4488-480A-986F-E666CF457D4B}" type="pres">
      <dgm:prSet presAssocID="{863A6774-BB40-486A-A8AA-1F753EC5E1C0}" presName="composite" presStyleCnt="0"/>
      <dgm:spPr/>
    </dgm:pt>
    <dgm:pt modelId="{D38746CB-57AA-4EFC-9DF4-D828952C7833}" type="pres">
      <dgm:prSet presAssocID="{863A6774-BB40-486A-A8AA-1F753EC5E1C0}" presName="background" presStyleLbl="node0" presStyleIdx="1" presStyleCnt="3"/>
      <dgm:spPr/>
    </dgm:pt>
    <dgm:pt modelId="{8D668D89-2AB8-4002-9BA5-859F2013FB4A}" type="pres">
      <dgm:prSet presAssocID="{863A6774-BB40-486A-A8AA-1F753EC5E1C0}" presName="text" presStyleLbl="fgAcc0" presStyleIdx="1" presStyleCnt="3">
        <dgm:presLayoutVars>
          <dgm:chPref val="3"/>
        </dgm:presLayoutVars>
      </dgm:prSet>
      <dgm:spPr/>
    </dgm:pt>
    <dgm:pt modelId="{B43C6716-B38B-4F5B-A8B3-2C1FE2531176}" type="pres">
      <dgm:prSet presAssocID="{863A6774-BB40-486A-A8AA-1F753EC5E1C0}" presName="hierChild2" presStyleCnt="0"/>
      <dgm:spPr/>
    </dgm:pt>
    <dgm:pt modelId="{330D2F53-E97B-469F-8498-274461DBDD4A}" type="pres">
      <dgm:prSet presAssocID="{DA36689C-CE6B-436E-99D5-A79D071C72FE}" presName="hierRoot1" presStyleCnt="0"/>
      <dgm:spPr/>
    </dgm:pt>
    <dgm:pt modelId="{BC6B416A-60FB-47D8-97DB-F0253CC23D18}" type="pres">
      <dgm:prSet presAssocID="{DA36689C-CE6B-436E-99D5-A79D071C72FE}" presName="composite" presStyleCnt="0"/>
      <dgm:spPr/>
    </dgm:pt>
    <dgm:pt modelId="{3169798F-967B-4849-8E11-8530C01C8EAA}" type="pres">
      <dgm:prSet presAssocID="{DA36689C-CE6B-436E-99D5-A79D071C72FE}" presName="background" presStyleLbl="node0" presStyleIdx="2" presStyleCnt="3"/>
      <dgm:spPr/>
    </dgm:pt>
    <dgm:pt modelId="{7B700EBF-119A-4449-96AF-F77AE6AC4173}" type="pres">
      <dgm:prSet presAssocID="{DA36689C-CE6B-436E-99D5-A79D071C72FE}" presName="text" presStyleLbl="fgAcc0" presStyleIdx="2" presStyleCnt="3">
        <dgm:presLayoutVars>
          <dgm:chPref val="3"/>
        </dgm:presLayoutVars>
      </dgm:prSet>
      <dgm:spPr/>
    </dgm:pt>
    <dgm:pt modelId="{71D7ED78-4C80-4906-8088-48F22CD55143}" type="pres">
      <dgm:prSet presAssocID="{DA36689C-CE6B-436E-99D5-A79D071C72FE}" presName="hierChild2" presStyleCnt="0"/>
      <dgm:spPr/>
    </dgm:pt>
    <dgm:pt modelId="{44651419-ECA7-4924-B342-993D4D1A42B2}" type="pres">
      <dgm:prSet presAssocID="{4B86C800-DCDA-4275-A344-A1B4DD1C6136}" presName="Name10" presStyleLbl="parChTrans1D2" presStyleIdx="0" presStyleCnt="1"/>
      <dgm:spPr/>
    </dgm:pt>
    <dgm:pt modelId="{412A56AA-DCF7-4C8D-8868-183861EE0C9B}" type="pres">
      <dgm:prSet presAssocID="{0FDC2C79-431C-4D9D-9B85-AB855D9618DA}" presName="hierRoot2" presStyleCnt="0"/>
      <dgm:spPr/>
    </dgm:pt>
    <dgm:pt modelId="{A59A7BD6-200A-4435-BC2B-C12C9642CAEA}" type="pres">
      <dgm:prSet presAssocID="{0FDC2C79-431C-4D9D-9B85-AB855D9618DA}" presName="composite2" presStyleCnt="0"/>
      <dgm:spPr/>
    </dgm:pt>
    <dgm:pt modelId="{2F560A46-7D1C-431D-AEE9-8C91CDB7554A}" type="pres">
      <dgm:prSet presAssocID="{0FDC2C79-431C-4D9D-9B85-AB855D9618DA}" presName="background2" presStyleLbl="node2" presStyleIdx="0" presStyleCnt="1"/>
      <dgm:spPr/>
    </dgm:pt>
    <dgm:pt modelId="{56056E09-D09D-44CC-92B2-47C06EB522CA}" type="pres">
      <dgm:prSet presAssocID="{0FDC2C79-431C-4D9D-9B85-AB855D9618DA}" presName="text2" presStyleLbl="fgAcc2" presStyleIdx="0" presStyleCnt="1">
        <dgm:presLayoutVars>
          <dgm:chPref val="3"/>
        </dgm:presLayoutVars>
      </dgm:prSet>
      <dgm:spPr/>
    </dgm:pt>
    <dgm:pt modelId="{2A2D80E7-ACD9-4DF6-8D98-31B22939CDFD}" type="pres">
      <dgm:prSet presAssocID="{0FDC2C79-431C-4D9D-9B85-AB855D9618DA}" presName="hierChild3" presStyleCnt="0"/>
      <dgm:spPr/>
    </dgm:pt>
  </dgm:ptLst>
  <dgm:cxnLst>
    <dgm:cxn modelId="{0D7A6C04-9C2B-47B2-ABF1-1FDC471039CE}" srcId="{20D6FDFD-2AA7-42CC-AF14-7C546EE98C1B}" destId="{863A6774-BB40-486A-A8AA-1F753EC5E1C0}" srcOrd="1" destOrd="0" parTransId="{A6C487BD-9882-4970-A1CF-EF7E01FDAB20}" sibTransId="{565C1989-FFC6-437C-A645-1C7513A3D8D6}"/>
    <dgm:cxn modelId="{C9FB8F08-8B51-44C1-ABD2-EE04A6C03B42}" type="presOf" srcId="{4B86C800-DCDA-4275-A344-A1B4DD1C6136}" destId="{44651419-ECA7-4924-B342-993D4D1A42B2}" srcOrd="0" destOrd="0" presId="urn:microsoft.com/office/officeart/2005/8/layout/hierarchy1"/>
    <dgm:cxn modelId="{4E558E1E-98A6-49F4-812E-19255F6E5AB9}" type="presOf" srcId="{DA36689C-CE6B-436E-99D5-A79D071C72FE}" destId="{7B700EBF-119A-4449-96AF-F77AE6AC4173}" srcOrd="0" destOrd="0" presId="urn:microsoft.com/office/officeart/2005/8/layout/hierarchy1"/>
    <dgm:cxn modelId="{F07C2F36-F62D-4D62-9C9F-F32E9AD4C4C4}" srcId="{DA36689C-CE6B-436E-99D5-A79D071C72FE}" destId="{0FDC2C79-431C-4D9D-9B85-AB855D9618DA}" srcOrd="0" destOrd="0" parTransId="{4B86C800-DCDA-4275-A344-A1B4DD1C6136}" sibTransId="{805640E1-5F9D-466A-8021-DD7E5077E4A6}"/>
    <dgm:cxn modelId="{C3211363-0FA2-4579-A557-9C2A0780312E}" srcId="{20D6FDFD-2AA7-42CC-AF14-7C546EE98C1B}" destId="{DC2C9C70-7802-4A0F-A197-AC038A41B144}" srcOrd="0" destOrd="0" parTransId="{1E4155EA-EE2D-4802-ADF6-EC9DBC464282}" sibTransId="{9F768A58-023D-40E5-9BF6-DBA5B3B85F07}"/>
    <dgm:cxn modelId="{B1E2F28A-DD54-4A4B-8682-9193DBF3ACC3}" srcId="{20D6FDFD-2AA7-42CC-AF14-7C546EE98C1B}" destId="{DA36689C-CE6B-436E-99D5-A79D071C72FE}" srcOrd="2" destOrd="0" parTransId="{36DB7EF0-0019-4DA4-8706-3D7BE555A1A0}" sibTransId="{6A0E1243-1917-4651-B7FB-E047578F0E2A}"/>
    <dgm:cxn modelId="{C563A08C-1CD4-4962-B7D7-27C31F8E66E6}" type="presOf" srcId="{863A6774-BB40-486A-A8AA-1F753EC5E1C0}" destId="{8D668D89-2AB8-4002-9BA5-859F2013FB4A}" srcOrd="0" destOrd="0" presId="urn:microsoft.com/office/officeart/2005/8/layout/hierarchy1"/>
    <dgm:cxn modelId="{792125AF-BBB4-489C-8CB0-8B3CC49D7F07}" type="presOf" srcId="{0FDC2C79-431C-4D9D-9B85-AB855D9618DA}" destId="{56056E09-D09D-44CC-92B2-47C06EB522CA}" srcOrd="0" destOrd="0" presId="urn:microsoft.com/office/officeart/2005/8/layout/hierarchy1"/>
    <dgm:cxn modelId="{632B26B2-3A18-43D6-897F-7EA0128F95B6}" type="presOf" srcId="{DC2C9C70-7802-4A0F-A197-AC038A41B144}" destId="{4DF311AF-908B-473B-9A0A-2C7AE67E41E5}" srcOrd="0" destOrd="0" presId="urn:microsoft.com/office/officeart/2005/8/layout/hierarchy1"/>
    <dgm:cxn modelId="{2C7DCFD5-9AAC-43A1-B280-2C26C3892982}" type="presOf" srcId="{20D6FDFD-2AA7-42CC-AF14-7C546EE98C1B}" destId="{ED36141A-5BAA-47B7-9828-E89E22060DF9}" srcOrd="0" destOrd="0" presId="urn:microsoft.com/office/officeart/2005/8/layout/hierarchy1"/>
    <dgm:cxn modelId="{BF98B6BD-A6FA-4EA3-8354-90068A095CA9}" type="presParOf" srcId="{ED36141A-5BAA-47B7-9828-E89E22060DF9}" destId="{58D49950-C9CF-4C25-ACB2-541C6C472876}" srcOrd="0" destOrd="0" presId="urn:microsoft.com/office/officeart/2005/8/layout/hierarchy1"/>
    <dgm:cxn modelId="{3EB67A62-1163-46A6-BB57-04AFA164BDBE}" type="presParOf" srcId="{58D49950-C9CF-4C25-ACB2-541C6C472876}" destId="{4D686471-2031-43C6-883F-6699D3D5F37C}" srcOrd="0" destOrd="0" presId="urn:microsoft.com/office/officeart/2005/8/layout/hierarchy1"/>
    <dgm:cxn modelId="{4A2B0CC7-683F-4D42-A672-BCADF5753598}" type="presParOf" srcId="{4D686471-2031-43C6-883F-6699D3D5F37C}" destId="{B27108A1-DD9F-4EB9-9DCD-8865F52EC74A}" srcOrd="0" destOrd="0" presId="urn:microsoft.com/office/officeart/2005/8/layout/hierarchy1"/>
    <dgm:cxn modelId="{1366428C-C33F-4906-8FAA-1CAF18E01CB0}" type="presParOf" srcId="{4D686471-2031-43C6-883F-6699D3D5F37C}" destId="{4DF311AF-908B-473B-9A0A-2C7AE67E41E5}" srcOrd="1" destOrd="0" presId="urn:microsoft.com/office/officeart/2005/8/layout/hierarchy1"/>
    <dgm:cxn modelId="{B0ECE6CC-1FCE-4390-B8EA-96B96B4D9CFE}" type="presParOf" srcId="{58D49950-C9CF-4C25-ACB2-541C6C472876}" destId="{868A8CA9-0545-4A8B-9391-2EC70A134725}" srcOrd="1" destOrd="0" presId="urn:microsoft.com/office/officeart/2005/8/layout/hierarchy1"/>
    <dgm:cxn modelId="{7FB72830-974A-436D-9703-AE6BEEB73CBD}" type="presParOf" srcId="{ED36141A-5BAA-47B7-9828-E89E22060DF9}" destId="{097CA409-9237-4DD6-B3AD-B5047C10AE52}" srcOrd="1" destOrd="0" presId="urn:microsoft.com/office/officeart/2005/8/layout/hierarchy1"/>
    <dgm:cxn modelId="{BDDCB958-A3D0-45FF-9BAB-06BCC60AD6A3}" type="presParOf" srcId="{097CA409-9237-4DD6-B3AD-B5047C10AE52}" destId="{8E7A1B59-4488-480A-986F-E666CF457D4B}" srcOrd="0" destOrd="0" presId="urn:microsoft.com/office/officeart/2005/8/layout/hierarchy1"/>
    <dgm:cxn modelId="{72DB07A8-A3E3-433C-AC47-B45461F2E8FB}" type="presParOf" srcId="{8E7A1B59-4488-480A-986F-E666CF457D4B}" destId="{D38746CB-57AA-4EFC-9DF4-D828952C7833}" srcOrd="0" destOrd="0" presId="urn:microsoft.com/office/officeart/2005/8/layout/hierarchy1"/>
    <dgm:cxn modelId="{0A2E0665-7134-4873-B5C2-1BB42D21BE16}" type="presParOf" srcId="{8E7A1B59-4488-480A-986F-E666CF457D4B}" destId="{8D668D89-2AB8-4002-9BA5-859F2013FB4A}" srcOrd="1" destOrd="0" presId="urn:microsoft.com/office/officeart/2005/8/layout/hierarchy1"/>
    <dgm:cxn modelId="{ECDE311F-250C-41BB-A41F-3421CBCDC07F}" type="presParOf" srcId="{097CA409-9237-4DD6-B3AD-B5047C10AE52}" destId="{B43C6716-B38B-4F5B-A8B3-2C1FE2531176}" srcOrd="1" destOrd="0" presId="urn:microsoft.com/office/officeart/2005/8/layout/hierarchy1"/>
    <dgm:cxn modelId="{0191CC06-934A-486A-A902-AA6D077E08B0}" type="presParOf" srcId="{ED36141A-5BAA-47B7-9828-E89E22060DF9}" destId="{330D2F53-E97B-469F-8498-274461DBDD4A}" srcOrd="2" destOrd="0" presId="urn:microsoft.com/office/officeart/2005/8/layout/hierarchy1"/>
    <dgm:cxn modelId="{3EE44CAE-1C0A-4779-B09C-8A1C018B534C}" type="presParOf" srcId="{330D2F53-E97B-469F-8498-274461DBDD4A}" destId="{BC6B416A-60FB-47D8-97DB-F0253CC23D18}" srcOrd="0" destOrd="0" presId="urn:microsoft.com/office/officeart/2005/8/layout/hierarchy1"/>
    <dgm:cxn modelId="{3ACD0213-6CC6-4F7A-B073-820ACBDE04B8}" type="presParOf" srcId="{BC6B416A-60FB-47D8-97DB-F0253CC23D18}" destId="{3169798F-967B-4849-8E11-8530C01C8EAA}" srcOrd="0" destOrd="0" presId="urn:microsoft.com/office/officeart/2005/8/layout/hierarchy1"/>
    <dgm:cxn modelId="{D27ECB4B-44A1-4902-8C93-AEE75A6C6324}" type="presParOf" srcId="{BC6B416A-60FB-47D8-97DB-F0253CC23D18}" destId="{7B700EBF-119A-4449-96AF-F77AE6AC4173}" srcOrd="1" destOrd="0" presId="urn:microsoft.com/office/officeart/2005/8/layout/hierarchy1"/>
    <dgm:cxn modelId="{3FE7FBFF-154B-4C5F-B473-98786D77313D}" type="presParOf" srcId="{330D2F53-E97B-469F-8498-274461DBDD4A}" destId="{71D7ED78-4C80-4906-8088-48F22CD55143}" srcOrd="1" destOrd="0" presId="urn:microsoft.com/office/officeart/2005/8/layout/hierarchy1"/>
    <dgm:cxn modelId="{E6254ED5-E55B-4B68-A340-8553EA1CFFFB}" type="presParOf" srcId="{71D7ED78-4C80-4906-8088-48F22CD55143}" destId="{44651419-ECA7-4924-B342-993D4D1A42B2}" srcOrd="0" destOrd="0" presId="urn:microsoft.com/office/officeart/2005/8/layout/hierarchy1"/>
    <dgm:cxn modelId="{5DDE37A8-4ED5-4EE6-B5A7-A2F2F1E1CE40}" type="presParOf" srcId="{71D7ED78-4C80-4906-8088-48F22CD55143}" destId="{412A56AA-DCF7-4C8D-8868-183861EE0C9B}" srcOrd="1" destOrd="0" presId="urn:microsoft.com/office/officeart/2005/8/layout/hierarchy1"/>
    <dgm:cxn modelId="{BF290583-C1AB-402E-82C1-2836F0EB1DBD}" type="presParOf" srcId="{412A56AA-DCF7-4C8D-8868-183861EE0C9B}" destId="{A59A7BD6-200A-4435-BC2B-C12C9642CAEA}" srcOrd="0" destOrd="0" presId="urn:microsoft.com/office/officeart/2005/8/layout/hierarchy1"/>
    <dgm:cxn modelId="{89C7242D-D22E-4C17-914E-F675489D72D9}" type="presParOf" srcId="{A59A7BD6-200A-4435-BC2B-C12C9642CAEA}" destId="{2F560A46-7D1C-431D-AEE9-8C91CDB7554A}" srcOrd="0" destOrd="0" presId="urn:microsoft.com/office/officeart/2005/8/layout/hierarchy1"/>
    <dgm:cxn modelId="{8DD04E1C-4D9C-45B5-8600-44A7C93EB390}" type="presParOf" srcId="{A59A7BD6-200A-4435-BC2B-C12C9642CAEA}" destId="{56056E09-D09D-44CC-92B2-47C06EB522CA}" srcOrd="1" destOrd="0" presId="urn:microsoft.com/office/officeart/2005/8/layout/hierarchy1"/>
    <dgm:cxn modelId="{56B9B35A-68B5-4E33-91BE-62E3835E4DDB}" type="presParOf" srcId="{412A56AA-DCF7-4C8D-8868-183861EE0C9B}" destId="{2A2D80E7-ACD9-4DF6-8D98-31B22939CDF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D6FDFD-2AA7-42CC-AF14-7C546EE98C1B}"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DC2C9C70-7802-4A0F-A197-AC038A41B144}">
      <dgm:prSet/>
      <dgm:spPr/>
      <dgm:t>
        <a:bodyPr/>
        <a:lstStyle/>
        <a:p>
          <a:r>
            <a:rPr lang="en-US" b="1" dirty="0"/>
            <a:t>Data Split: </a:t>
          </a:r>
          <a:r>
            <a:rPr lang="en-US" dirty="0"/>
            <a:t>Train: 70, Valid:15, Test:15</a:t>
          </a:r>
        </a:p>
      </dgm:t>
    </dgm:pt>
    <dgm:pt modelId="{1E4155EA-EE2D-4802-ADF6-EC9DBC464282}" type="parTrans" cxnId="{C3211363-0FA2-4579-A557-9C2A0780312E}">
      <dgm:prSet/>
      <dgm:spPr/>
      <dgm:t>
        <a:bodyPr/>
        <a:lstStyle/>
        <a:p>
          <a:endParaRPr lang="en-US"/>
        </a:p>
      </dgm:t>
    </dgm:pt>
    <dgm:pt modelId="{9F768A58-023D-40E5-9BF6-DBA5B3B85F07}" type="sibTrans" cxnId="{C3211363-0FA2-4579-A557-9C2A0780312E}">
      <dgm:prSet/>
      <dgm:spPr/>
      <dgm:t>
        <a:bodyPr/>
        <a:lstStyle/>
        <a:p>
          <a:endParaRPr lang="en-US"/>
        </a:p>
      </dgm:t>
    </dgm:pt>
    <dgm:pt modelId="{863A6774-BB40-486A-A8AA-1F753EC5E1C0}">
      <dgm:prSet/>
      <dgm:spPr/>
      <dgm:t>
        <a:bodyPr/>
        <a:lstStyle/>
        <a:p>
          <a:r>
            <a:rPr lang="en-US" b="1" dirty="0"/>
            <a:t>Models Used: </a:t>
          </a:r>
          <a:r>
            <a:rPr lang="en-US" dirty="0"/>
            <a:t>N-Beats, LSTM</a:t>
          </a:r>
          <a:br>
            <a:rPr lang="en-US" dirty="0"/>
          </a:br>
          <a:endParaRPr lang="en-US" dirty="0"/>
        </a:p>
      </dgm:t>
    </dgm:pt>
    <dgm:pt modelId="{A6C487BD-9882-4970-A1CF-EF7E01FDAB20}" type="parTrans" cxnId="{0D7A6C04-9C2B-47B2-ABF1-1FDC471039CE}">
      <dgm:prSet/>
      <dgm:spPr/>
      <dgm:t>
        <a:bodyPr/>
        <a:lstStyle/>
        <a:p>
          <a:endParaRPr lang="en-US"/>
        </a:p>
      </dgm:t>
    </dgm:pt>
    <dgm:pt modelId="{565C1989-FFC6-437C-A645-1C7513A3D8D6}" type="sibTrans" cxnId="{0D7A6C04-9C2B-47B2-ABF1-1FDC471039CE}">
      <dgm:prSet/>
      <dgm:spPr/>
      <dgm:t>
        <a:bodyPr/>
        <a:lstStyle/>
        <a:p>
          <a:endParaRPr lang="en-US"/>
        </a:p>
      </dgm:t>
    </dgm:pt>
    <dgm:pt modelId="{DA36689C-CE6B-436E-99D5-A79D071C72FE}">
      <dgm:prSet/>
      <dgm:spPr/>
      <dgm:t>
        <a:bodyPr/>
        <a:lstStyle/>
        <a:p>
          <a:r>
            <a:rPr lang="en-US" b="1" dirty="0"/>
            <a:t>Best Model: </a:t>
          </a:r>
          <a:r>
            <a:rPr lang="en-US" dirty="0"/>
            <a:t>N-Beats</a:t>
          </a:r>
        </a:p>
      </dgm:t>
    </dgm:pt>
    <dgm:pt modelId="{36DB7EF0-0019-4DA4-8706-3D7BE555A1A0}" type="parTrans" cxnId="{B1E2F28A-DD54-4A4B-8682-9193DBF3ACC3}">
      <dgm:prSet/>
      <dgm:spPr/>
      <dgm:t>
        <a:bodyPr/>
        <a:lstStyle/>
        <a:p>
          <a:endParaRPr lang="en-US"/>
        </a:p>
      </dgm:t>
    </dgm:pt>
    <dgm:pt modelId="{6A0E1243-1917-4651-B7FB-E047578F0E2A}" type="sibTrans" cxnId="{B1E2F28A-DD54-4A4B-8682-9193DBF3ACC3}">
      <dgm:prSet/>
      <dgm:spPr/>
      <dgm:t>
        <a:bodyPr/>
        <a:lstStyle/>
        <a:p>
          <a:endParaRPr lang="en-US"/>
        </a:p>
      </dgm:t>
    </dgm:pt>
    <dgm:pt modelId="{0FDC2C79-431C-4D9D-9B85-AB855D9618DA}">
      <dgm:prSet/>
      <dgm:spPr/>
      <dgm:t>
        <a:bodyPr/>
        <a:lstStyle/>
        <a:p>
          <a:r>
            <a:rPr lang="en-US" dirty="0"/>
            <a:t>Epochs Size: 250 (25 Max trails for </a:t>
          </a:r>
          <a:r>
            <a:rPr lang="en-US" dirty="0">
              <a:latin typeface="Aptos Display" panose="020F0302020204030204"/>
            </a:rPr>
            <a:t>100</a:t>
          </a:r>
          <a:r>
            <a:rPr lang="en-US" dirty="0"/>
            <a:t> epochs)</a:t>
          </a:r>
        </a:p>
      </dgm:t>
    </dgm:pt>
    <dgm:pt modelId="{4B86C800-DCDA-4275-A344-A1B4DD1C6136}" type="parTrans" cxnId="{F07C2F36-F62D-4D62-9C9F-F32E9AD4C4C4}">
      <dgm:prSet/>
      <dgm:spPr/>
      <dgm:t>
        <a:bodyPr/>
        <a:lstStyle/>
        <a:p>
          <a:endParaRPr lang="en-US"/>
        </a:p>
      </dgm:t>
    </dgm:pt>
    <dgm:pt modelId="{805640E1-5F9D-466A-8021-DD7E5077E4A6}" type="sibTrans" cxnId="{F07C2F36-F62D-4D62-9C9F-F32E9AD4C4C4}">
      <dgm:prSet/>
      <dgm:spPr/>
      <dgm:t>
        <a:bodyPr/>
        <a:lstStyle/>
        <a:p>
          <a:endParaRPr lang="en-US"/>
        </a:p>
      </dgm:t>
    </dgm:pt>
    <dgm:pt modelId="{BFB15363-C1C7-4FFC-B338-6D443307D110}" type="pres">
      <dgm:prSet presAssocID="{20D6FDFD-2AA7-42CC-AF14-7C546EE98C1B}" presName="linear" presStyleCnt="0">
        <dgm:presLayoutVars>
          <dgm:dir/>
          <dgm:animLvl val="lvl"/>
          <dgm:resizeHandles val="exact"/>
        </dgm:presLayoutVars>
      </dgm:prSet>
      <dgm:spPr/>
    </dgm:pt>
    <dgm:pt modelId="{6E871FE4-04B2-4C8A-A397-5E370249C1F4}" type="pres">
      <dgm:prSet presAssocID="{DC2C9C70-7802-4A0F-A197-AC038A41B144}" presName="parentLin" presStyleCnt="0"/>
      <dgm:spPr/>
    </dgm:pt>
    <dgm:pt modelId="{53D2C8B5-FDFB-4A99-8B3E-6BB0DA75E171}" type="pres">
      <dgm:prSet presAssocID="{DC2C9C70-7802-4A0F-A197-AC038A41B144}" presName="parentLeftMargin" presStyleLbl="node1" presStyleIdx="0" presStyleCnt="3"/>
      <dgm:spPr/>
    </dgm:pt>
    <dgm:pt modelId="{805327DF-C76E-41CD-9468-18B45245F4F2}" type="pres">
      <dgm:prSet presAssocID="{DC2C9C70-7802-4A0F-A197-AC038A41B144}" presName="parentText" presStyleLbl="node1" presStyleIdx="0" presStyleCnt="3">
        <dgm:presLayoutVars>
          <dgm:chMax val="0"/>
          <dgm:bulletEnabled val="1"/>
        </dgm:presLayoutVars>
      </dgm:prSet>
      <dgm:spPr/>
    </dgm:pt>
    <dgm:pt modelId="{16F1E28B-43F3-4E89-9FAB-778180E214D4}" type="pres">
      <dgm:prSet presAssocID="{DC2C9C70-7802-4A0F-A197-AC038A41B144}" presName="negativeSpace" presStyleCnt="0"/>
      <dgm:spPr/>
    </dgm:pt>
    <dgm:pt modelId="{FACAEB4D-C6F8-4344-86D8-FF5420392E93}" type="pres">
      <dgm:prSet presAssocID="{DC2C9C70-7802-4A0F-A197-AC038A41B144}" presName="childText" presStyleLbl="conFgAcc1" presStyleIdx="0" presStyleCnt="3">
        <dgm:presLayoutVars>
          <dgm:bulletEnabled val="1"/>
        </dgm:presLayoutVars>
      </dgm:prSet>
      <dgm:spPr/>
    </dgm:pt>
    <dgm:pt modelId="{A01C8358-2E92-4965-A089-714DC0D100CC}" type="pres">
      <dgm:prSet presAssocID="{9F768A58-023D-40E5-9BF6-DBA5B3B85F07}" presName="spaceBetweenRectangles" presStyleCnt="0"/>
      <dgm:spPr/>
    </dgm:pt>
    <dgm:pt modelId="{59C2E3D0-20B5-47DB-9F6E-DBF96C0DC63A}" type="pres">
      <dgm:prSet presAssocID="{863A6774-BB40-486A-A8AA-1F753EC5E1C0}" presName="parentLin" presStyleCnt="0"/>
      <dgm:spPr/>
    </dgm:pt>
    <dgm:pt modelId="{0078DEE4-CCDB-4142-B751-2AA9D91A40FD}" type="pres">
      <dgm:prSet presAssocID="{863A6774-BB40-486A-A8AA-1F753EC5E1C0}" presName="parentLeftMargin" presStyleLbl="node1" presStyleIdx="0" presStyleCnt="3"/>
      <dgm:spPr/>
    </dgm:pt>
    <dgm:pt modelId="{C6CE4222-4677-4F2D-87F9-0AE00D98274A}" type="pres">
      <dgm:prSet presAssocID="{863A6774-BB40-486A-A8AA-1F753EC5E1C0}" presName="parentText" presStyleLbl="node1" presStyleIdx="1" presStyleCnt="3">
        <dgm:presLayoutVars>
          <dgm:chMax val="0"/>
          <dgm:bulletEnabled val="1"/>
        </dgm:presLayoutVars>
      </dgm:prSet>
      <dgm:spPr/>
    </dgm:pt>
    <dgm:pt modelId="{54E8DA3B-21D4-4C59-AD8C-07049DA7F222}" type="pres">
      <dgm:prSet presAssocID="{863A6774-BB40-486A-A8AA-1F753EC5E1C0}" presName="negativeSpace" presStyleCnt="0"/>
      <dgm:spPr/>
    </dgm:pt>
    <dgm:pt modelId="{51B8C9DF-AD7E-4CC7-951A-3F8314929CF2}" type="pres">
      <dgm:prSet presAssocID="{863A6774-BB40-486A-A8AA-1F753EC5E1C0}" presName="childText" presStyleLbl="conFgAcc1" presStyleIdx="1" presStyleCnt="3">
        <dgm:presLayoutVars>
          <dgm:bulletEnabled val="1"/>
        </dgm:presLayoutVars>
      </dgm:prSet>
      <dgm:spPr/>
    </dgm:pt>
    <dgm:pt modelId="{8681B077-72A2-4777-A8E2-3E7FDE60C3A2}" type="pres">
      <dgm:prSet presAssocID="{565C1989-FFC6-437C-A645-1C7513A3D8D6}" presName="spaceBetweenRectangles" presStyleCnt="0"/>
      <dgm:spPr/>
    </dgm:pt>
    <dgm:pt modelId="{001C1545-89AC-490E-8B92-A32BE6FE1752}" type="pres">
      <dgm:prSet presAssocID="{DA36689C-CE6B-436E-99D5-A79D071C72FE}" presName="parentLin" presStyleCnt="0"/>
      <dgm:spPr/>
    </dgm:pt>
    <dgm:pt modelId="{3D327BE7-BFE9-43A3-90A4-9881B900C15D}" type="pres">
      <dgm:prSet presAssocID="{DA36689C-CE6B-436E-99D5-A79D071C72FE}" presName="parentLeftMargin" presStyleLbl="node1" presStyleIdx="1" presStyleCnt="3"/>
      <dgm:spPr/>
    </dgm:pt>
    <dgm:pt modelId="{FA19C833-099B-417A-957A-FE3B576341BC}" type="pres">
      <dgm:prSet presAssocID="{DA36689C-CE6B-436E-99D5-A79D071C72FE}" presName="parentText" presStyleLbl="node1" presStyleIdx="2" presStyleCnt="3">
        <dgm:presLayoutVars>
          <dgm:chMax val="0"/>
          <dgm:bulletEnabled val="1"/>
        </dgm:presLayoutVars>
      </dgm:prSet>
      <dgm:spPr/>
    </dgm:pt>
    <dgm:pt modelId="{6B6F1CF1-74A3-4DAF-AE53-0A84844C8D55}" type="pres">
      <dgm:prSet presAssocID="{DA36689C-CE6B-436E-99D5-A79D071C72FE}" presName="negativeSpace" presStyleCnt="0"/>
      <dgm:spPr/>
    </dgm:pt>
    <dgm:pt modelId="{6959F1F4-C189-49D3-86FD-57903144E13E}" type="pres">
      <dgm:prSet presAssocID="{DA36689C-CE6B-436E-99D5-A79D071C72FE}" presName="childText" presStyleLbl="conFgAcc1" presStyleIdx="2" presStyleCnt="3">
        <dgm:presLayoutVars>
          <dgm:bulletEnabled val="1"/>
        </dgm:presLayoutVars>
      </dgm:prSet>
      <dgm:spPr/>
    </dgm:pt>
  </dgm:ptLst>
  <dgm:cxnLst>
    <dgm:cxn modelId="{0D7A6C04-9C2B-47B2-ABF1-1FDC471039CE}" srcId="{20D6FDFD-2AA7-42CC-AF14-7C546EE98C1B}" destId="{863A6774-BB40-486A-A8AA-1F753EC5E1C0}" srcOrd="1" destOrd="0" parTransId="{A6C487BD-9882-4970-A1CF-EF7E01FDAB20}" sibTransId="{565C1989-FFC6-437C-A645-1C7513A3D8D6}"/>
    <dgm:cxn modelId="{F4A67A1B-38BB-4B39-95B8-E7521BAB78F5}" type="presOf" srcId="{863A6774-BB40-486A-A8AA-1F753EC5E1C0}" destId="{0078DEE4-CCDB-4142-B751-2AA9D91A40FD}" srcOrd="0" destOrd="0" presId="urn:microsoft.com/office/officeart/2005/8/layout/list1"/>
    <dgm:cxn modelId="{F07C2F36-F62D-4D62-9C9F-F32E9AD4C4C4}" srcId="{DA36689C-CE6B-436E-99D5-A79D071C72FE}" destId="{0FDC2C79-431C-4D9D-9B85-AB855D9618DA}" srcOrd="0" destOrd="0" parTransId="{4B86C800-DCDA-4275-A344-A1B4DD1C6136}" sibTransId="{805640E1-5F9D-466A-8021-DD7E5077E4A6}"/>
    <dgm:cxn modelId="{C3211363-0FA2-4579-A557-9C2A0780312E}" srcId="{20D6FDFD-2AA7-42CC-AF14-7C546EE98C1B}" destId="{DC2C9C70-7802-4A0F-A197-AC038A41B144}" srcOrd="0" destOrd="0" parTransId="{1E4155EA-EE2D-4802-ADF6-EC9DBC464282}" sibTransId="{9F768A58-023D-40E5-9BF6-DBA5B3B85F07}"/>
    <dgm:cxn modelId="{36FC0E84-1B98-4B02-9F46-B344915A8BA7}" type="presOf" srcId="{DC2C9C70-7802-4A0F-A197-AC038A41B144}" destId="{53D2C8B5-FDFB-4A99-8B3E-6BB0DA75E171}" srcOrd="0" destOrd="0" presId="urn:microsoft.com/office/officeart/2005/8/layout/list1"/>
    <dgm:cxn modelId="{B1E2F28A-DD54-4A4B-8682-9193DBF3ACC3}" srcId="{20D6FDFD-2AA7-42CC-AF14-7C546EE98C1B}" destId="{DA36689C-CE6B-436E-99D5-A79D071C72FE}" srcOrd="2" destOrd="0" parTransId="{36DB7EF0-0019-4DA4-8706-3D7BE555A1A0}" sibTransId="{6A0E1243-1917-4651-B7FB-E047578F0E2A}"/>
    <dgm:cxn modelId="{49D53F9F-F8E2-48D7-B410-947074DA2C61}" type="presOf" srcId="{863A6774-BB40-486A-A8AA-1F753EC5E1C0}" destId="{C6CE4222-4677-4F2D-87F9-0AE00D98274A}" srcOrd="1" destOrd="0" presId="urn:microsoft.com/office/officeart/2005/8/layout/list1"/>
    <dgm:cxn modelId="{CB1CB5A8-5E46-417D-8B25-968B937279D6}" type="presOf" srcId="{20D6FDFD-2AA7-42CC-AF14-7C546EE98C1B}" destId="{BFB15363-C1C7-4FFC-B338-6D443307D110}" srcOrd="0" destOrd="0" presId="urn:microsoft.com/office/officeart/2005/8/layout/list1"/>
    <dgm:cxn modelId="{7E7C64B4-71AC-4904-97DA-D7F51DABE122}" type="presOf" srcId="{DC2C9C70-7802-4A0F-A197-AC038A41B144}" destId="{805327DF-C76E-41CD-9468-18B45245F4F2}" srcOrd="1" destOrd="0" presId="urn:microsoft.com/office/officeart/2005/8/layout/list1"/>
    <dgm:cxn modelId="{55BDCFB7-2F23-4781-90F4-58FF88CFE128}" type="presOf" srcId="{DA36689C-CE6B-436E-99D5-A79D071C72FE}" destId="{3D327BE7-BFE9-43A3-90A4-9881B900C15D}" srcOrd="0" destOrd="0" presId="urn:microsoft.com/office/officeart/2005/8/layout/list1"/>
    <dgm:cxn modelId="{4DBBD0CB-23BE-4F6D-85C9-FA619F788D43}" type="presOf" srcId="{DA36689C-CE6B-436E-99D5-A79D071C72FE}" destId="{FA19C833-099B-417A-957A-FE3B576341BC}" srcOrd="1" destOrd="0" presId="urn:microsoft.com/office/officeart/2005/8/layout/list1"/>
    <dgm:cxn modelId="{47388BCE-6C39-4621-AACB-4D35A880A118}" type="presOf" srcId="{0FDC2C79-431C-4D9D-9B85-AB855D9618DA}" destId="{6959F1F4-C189-49D3-86FD-57903144E13E}" srcOrd="0" destOrd="0" presId="urn:microsoft.com/office/officeart/2005/8/layout/list1"/>
    <dgm:cxn modelId="{0DAA1A6E-0F14-4D64-B1E1-ECD62EAA0CA1}" type="presParOf" srcId="{BFB15363-C1C7-4FFC-B338-6D443307D110}" destId="{6E871FE4-04B2-4C8A-A397-5E370249C1F4}" srcOrd="0" destOrd="0" presId="urn:microsoft.com/office/officeart/2005/8/layout/list1"/>
    <dgm:cxn modelId="{4DE3E5B4-C4AF-45A8-94ED-CEED43175942}" type="presParOf" srcId="{6E871FE4-04B2-4C8A-A397-5E370249C1F4}" destId="{53D2C8B5-FDFB-4A99-8B3E-6BB0DA75E171}" srcOrd="0" destOrd="0" presId="urn:microsoft.com/office/officeart/2005/8/layout/list1"/>
    <dgm:cxn modelId="{2F46B356-A05B-48C0-A1CD-83CB47078B56}" type="presParOf" srcId="{6E871FE4-04B2-4C8A-A397-5E370249C1F4}" destId="{805327DF-C76E-41CD-9468-18B45245F4F2}" srcOrd="1" destOrd="0" presId="urn:microsoft.com/office/officeart/2005/8/layout/list1"/>
    <dgm:cxn modelId="{12C8A37D-676A-427A-BB1C-66B52405499E}" type="presParOf" srcId="{BFB15363-C1C7-4FFC-B338-6D443307D110}" destId="{16F1E28B-43F3-4E89-9FAB-778180E214D4}" srcOrd="1" destOrd="0" presId="urn:microsoft.com/office/officeart/2005/8/layout/list1"/>
    <dgm:cxn modelId="{64DB81FA-3CF8-4729-8D18-464D67CD5BCE}" type="presParOf" srcId="{BFB15363-C1C7-4FFC-B338-6D443307D110}" destId="{FACAEB4D-C6F8-4344-86D8-FF5420392E93}" srcOrd="2" destOrd="0" presId="urn:microsoft.com/office/officeart/2005/8/layout/list1"/>
    <dgm:cxn modelId="{A2F7E512-3F42-4052-A19F-0438C4981E90}" type="presParOf" srcId="{BFB15363-C1C7-4FFC-B338-6D443307D110}" destId="{A01C8358-2E92-4965-A089-714DC0D100CC}" srcOrd="3" destOrd="0" presId="urn:microsoft.com/office/officeart/2005/8/layout/list1"/>
    <dgm:cxn modelId="{7A79BA29-D522-4DBC-B05E-AE2C92370910}" type="presParOf" srcId="{BFB15363-C1C7-4FFC-B338-6D443307D110}" destId="{59C2E3D0-20B5-47DB-9F6E-DBF96C0DC63A}" srcOrd="4" destOrd="0" presId="urn:microsoft.com/office/officeart/2005/8/layout/list1"/>
    <dgm:cxn modelId="{4BF2EE44-BB16-4F6A-AE57-F01209A3CF3D}" type="presParOf" srcId="{59C2E3D0-20B5-47DB-9F6E-DBF96C0DC63A}" destId="{0078DEE4-CCDB-4142-B751-2AA9D91A40FD}" srcOrd="0" destOrd="0" presId="urn:microsoft.com/office/officeart/2005/8/layout/list1"/>
    <dgm:cxn modelId="{B36FA574-19C2-4031-A0D0-FCD89D669C5F}" type="presParOf" srcId="{59C2E3D0-20B5-47DB-9F6E-DBF96C0DC63A}" destId="{C6CE4222-4677-4F2D-87F9-0AE00D98274A}" srcOrd="1" destOrd="0" presId="urn:microsoft.com/office/officeart/2005/8/layout/list1"/>
    <dgm:cxn modelId="{662F4C37-9D38-487F-9AA1-1E58EB2DB2C9}" type="presParOf" srcId="{BFB15363-C1C7-4FFC-B338-6D443307D110}" destId="{54E8DA3B-21D4-4C59-AD8C-07049DA7F222}" srcOrd="5" destOrd="0" presId="urn:microsoft.com/office/officeart/2005/8/layout/list1"/>
    <dgm:cxn modelId="{C6415806-CB4E-494D-9A96-308D8ECB49C9}" type="presParOf" srcId="{BFB15363-C1C7-4FFC-B338-6D443307D110}" destId="{51B8C9DF-AD7E-4CC7-951A-3F8314929CF2}" srcOrd="6" destOrd="0" presId="urn:microsoft.com/office/officeart/2005/8/layout/list1"/>
    <dgm:cxn modelId="{2DE1DC94-8690-4347-AA21-E8202471BB7A}" type="presParOf" srcId="{BFB15363-C1C7-4FFC-B338-6D443307D110}" destId="{8681B077-72A2-4777-A8E2-3E7FDE60C3A2}" srcOrd="7" destOrd="0" presId="urn:microsoft.com/office/officeart/2005/8/layout/list1"/>
    <dgm:cxn modelId="{D8504654-E5F7-4924-A921-FE0418387C68}" type="presParOf" srcId="{BFB15363-C1C7-4FFC-B338-6D443307D110}" destId="{001C1545-89AC-490E-8B92-A32BE6FE1752}" srcOrd="8" destOrd="0" presId="urn:microsoft.com/office/officeart/2005/8/layout/list1"/>
    <dgm:cxn modelId="{D213441D-9FFE-4322-A015-BE4335C7B8B2}" type="presParOf" srcId="{001C1545-89AC-490E-8B92-A32BE6FE1752}" destId="{3D327BE7-BFE9-43A3-90A4-9881B900C15D}" srcOrd="0" destOrd="0" presId="urn:microsoft.com/office/officeart/2005/8/layout/list1"/>
    <dgm:cxn modelId="{794D3B46-72FF-42F0-A494-93E325205441}" type="presParOf" srcId="{001C1545-89AC-490E-8B92-A32BE6FE1752}" destId="{FA19C833-099B-417A-957A-FE3B576341BC}" srcOrd="1" destOrd="0" presId="urn:microsoft.com/office/officeart/2005/8/layout/list1"/>
    <dgm:cxn modelId="{43203705-5709-483A-8FF2-00BE3DB170C8}" type="presParOf" srcId="{BFB15363-C1C7-4FFC-B338-6D443307D110}" destId="{6B6F1CF1-74A3-4DAF-AE53-0A84844C8D55}" srcOrd="9" destOrd="0" presId="urn:microsoft.com/office/officeart/2005/8/layout/list1"/>
    <dgm:cxn modelId="{C8014EDF-63A3-4D19-8AD9-7CF718D4AD89}" type="presParOf" srcId="{BFB15363-C1C7-4FFC-B338-6D443307D110}" destId="{6959F1F4-C189-49D3-86FD-57903144E13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D76B76-21BC-4444-A18C-FB7B28E94FE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B0F40AC1-ADAE-4756-9ED1-52D466F3E5D8}">
      <dgm:prSet phldr="0"/>
      <dgm:spPr/>
      <dgm:t>
        <a:bodyPr/>
        <a:lstStyle/>
        <a:p>
          <a:pPr algn="l" rtl="0"/>
          <a:r>
            <a:rPr lang="en-US" b="1" dirty="0"/>
            <a:t>Airbnb Rental Price Prediction</a:t>
          </a:r>
          <a:r>
            <a:rPr lang="en-US" dirty="0"/>
            <a:t>: Implemented various models, with the Random Forest Regressor achieving the best results (MAE: 101.609, R2: 0.333) after thorough preprocessing and hyperparameter tuning.</a:t>
          </a:r>
          <a:endParaRPr lang="en-US" dirty="0">
            <a:latin typeface="Aptos Display" panose="020F0302020204030204"/>
          </a:endParaRPr>
        </a:p>
      </dgm:t>
    </dgm:pt>
    <dgm:pt modelId="{0CE470BD-EE9C-4F1B-96EB-B1B52EB58ACD}" type="parTrans" cxnId="{308F709A-7A96-4A44-99D5-3DBBEE11940C}">
      <dgm:prSet/>
      <dgm:spPr/>
    </dgm:pt>
    <dgm:pt modelId="{CFCEFEAC-FD8C-4329-80AA-855848615E1C}" type="sibTrans" cxnId="{308F709A-7A96-4A44-99D5-3DBBEE11940C}">
      <dgm:prSet/>
      <dgm:spPr/>
      <dgm:t>
        <a:bodyPr/>
        <a:lstStyle/>
        <a:p>
          <a:endParaRPr lang="en-US"/>
        </a:p>
      </dgm:t>
    </dgm:pt>
    <dgm:pt modelId="{3E257D33-68AD-4DFC-AAE6-21D70B8FF910}">
      <dgm:prSet phldr="0"/>
      <dgm:spPr/>
      <dgm:t>
        <a:bodyPr/>
        <a:lstStyle/>
        <a:p>
          <a:pPr algn="l"/>
          <a:r>
            <a:rPr lang="en-US" b="1" dirty="0"/>
            <a:t>Zillow Home Value Prediction</a:t>
          </a:r>
          <a:r>
            <a:rPr lang="en-US" dirty="0"/>
            <a:t>: Utilized advanced techniques, with the N-Beats model excelling (R2: 0.978, MAE: 24,378.49) in predicting home values.</a:t>
          </a:r>
        </a:p>
      </dgm:t>
    </dgm:pt>
    <dgm:pt modelId="{23FD2835-8D35-4F7D-9380-C0AC5DE69970}" type="parTrans" cxnId="{B507593E-2AAE-4B89-A6AB-77D570C5A418}">
      <dgm:prSet/>
      <dgm:spPr/>
    </dgm:pt>
    <dgm:pt modelId="{BC8F127F-721B-4679-9387-A55C4D645E03}" type="sibTrans" cxnId="{B507593E-2AAE-4B89-A6AB-77D570C5A418}">
      <dgm:prSet/>
      <dgm:spPr/>
      <dgm:t>
        <a:bodyPr/>
        <a:lstStyle/>
        <a:p>
          <a:endParaRPr lang="en-US"/>
        </a:p>
      </dgm:t>
    </dgm:pt>
    <dgm:pt modelId="{A8245665-01CC-4708-8189-5B672A0B9FA0}">
      <dgm:prSet phldr="0"/>
      <dgm:spPr/>
      <dgm:t>
        <a:bodyPr/>
        <a:lstStyle/>
        <a:p>
          <a:pPr algn="l"/>
          <a:r>
            <a:rPr lang="en-US" b="1" dirty="0"/>
            <a:t>Model Performance</a:t>
          </a:r>
          <a:r>
            <a:rPr lang="en-US" dirty="0"/>
            <a:t>: These models significantly enhanced the project's predictive accuracy and reliability for real estate prices.</a:t>
          </a:r>
        </a:p>
      </dgm:t>
    </dgm:pt>
    <dgm:pt modelId="{13470C57-387A-4407-9F11-1BC611BD0455}" type="parTrans" cxnId="{E5455AA7-87AA-49E1-8B1C-CB8CFC905FDA}">
      <dgm:prSet/>
      <dgm:spPr/>
    </dgm:pt>
    <dgm:pt modelId="{1B0E9099-5047-47E3-A104-81A05B60C9A9}" type="sibTrans" cxnId="{E5455AA7-87AA-49E1-8B1C-CB8CFC905FDA}">
      <dgm:prSet/>
      <dgm:spPr/>
      <dgm:t>
        <a:bodyPr/>
        <a:lstStyle/>
        <a:p>
          <a:endParaRPr lang="en-US"/>
        </a:p>
      </dgm:t>
    </dgm:pt>
    <dgm:pt modelId="{D5450253-C7A0-4C48-947B-6BB314E6D8A5}">
      <dgm:prSet phldr="0"/>
      <dgm:spPr/>
      <dgm:t>
        <a:bodyPr/>
        <a:lstStyle/>
        <a:p>
          <a:pPr algn="l"/>
          <a:r>
            <a:rPr lang="en-US" b="1" dirty="0"/>
            <a:t>Impact</a:t>
          </a:r>
          <a:r>
            <a:rPr lang="en-US" dirty="0"/>
            <a:t>: Demonstrated the potential of machine learning in real estate analytics, highlighting the importance of data preprocessing and hyperparameter tuning for optimal performance.</a:t>
          </a:r>
        </a:p>
      </dgm:t>
    </dgm:pt>
    <dgm:pt modelId="{83FDC14E-8ADF-49F0-AC7D-751D522FFD5F}" type="parTrans" cxnId="{0C447658-A95D-4F3F-89CD-D45FA0B3A732}">
      <dgm:prSet/>
      <dgm:spPr/>
    </dgm:pt>
    <dgm:pt modelId="{C3122BA0-2E7D-44DD-854A-3375695F4A54}" type="sibTrans" cxnId="{0C447658-A95D-4F3F-89CD-D45FA0B3A732}">
      <dgm:prSet/>
      <dgm:spPr/>
      <dgm:t>
        <a:bodyPr/>
        <a:lstStyle/>
        <a:p>
          <a:endParaRPr lang="en-US"/>
        </a:p>
      </dgm:t>
    </dgm:pt>
    <dgm:pt modelId="{17F50008-FB89-41D0-8BDE-A705E3FDF63B}" type="pres">
      <dgm:prSet presAssocID="{AAD76B76-21BC-4444-A18C-FB7B28E94FE3}" presName="outerComposite" presStyleCnt="0">
        <dgm:presLayoutVars>
          <dgm:chMax val="5"/>
          <dgm:dir/>
          <dgm:resizeHandles val="exact"/>
        </dgm:presLayoutVars>
      </dgm:prSet>
      <dgm:spPr/>
    </dgm:pt>
    <dgm:pt modelId="{08CD439E-3D70-48A0-8E02-C36C83C20EE3}" type="pres">
      <dgm:prSet presAssocID="{AAD76B76-21BC-4444-A18C-FB7B28E94FE3}" presName="dummyMaxCanvas" presStyleCnt="0">
        <dgm:presLayoutVars/>
      </dgm:prSet>
      <dgm:spPr/>
    </dgm:pt>
    <dgm:pt modelId="{70C7E0D8-6304-46E8-8848-23310CF36D93}" type="pres">
      <dgm:prSet presAssocID="{AAD76B76-21BC-4444-A18C-FB7B28E94FE3}" presName="FourNodes_1" presStyleLbl="node1" presStyleIdx="0" presStyleCnt="4">
        <dgm:presLayoutVars>
          <dgm:bulletEnabled val="1"/>
        </dgm:presLayoutVars>
      </dgm:prSet>
      <dgm:spPr/>
    </dgm:pt>
    <dgm:pt modelId="{A3E4AAB0-6797-477C-9BAB-BB9DD19D8765}" type="pres">
      <dgm:prSet presAssocID="{AAD76B76-21BC-4444-A18C-FB7B28E94FE3}" presName="FourNodes_2" presStyleLbl="node1" presStyleIdx="1" presStyleCnt="4">
        <dgm:presLayoutVars>
          <dgm:bulletEnabled val="1"/>
        </dgm:presLayoutVars>
      </dgm:prSet>
      <dgm:spPr/>
    </dgm:pt>
    <dgm:pt modelId="{EA4EE9DC-9F74-403D-B7B2-55BCEB91C4D2}" type="pres">
      <dgm:prSet presAssocID="{AAD76B76-21BC-4444-A18C-FB7B28E94FE3}" presName="FourNodes_3" presStyleLbl="node1" presStyleIdx="2" presStyleCnt="4">
        <dgm:presLayoutVars>
          <dgm:bulletEnabled val="1"/>
        </dgm:presLayoutVars>
      </dgm:prSet>
      <dgm:spPr/>
    </dgm:pt>
    <dgm:pt modelId="{7A78EB16-8F23-4562-B1E3-B5D07845633C}" type="pres">
      <dgm:prSet presAssocID="{AAD76B76-21BC-4444-A18C-FB7B28E94FE3}" presName="FourNodes_4" presStyleLbl="node1" presStyleIdx="3" presStyleCnt="4">
        <dgm:presLayoutVars>
          <dgm:bulletEnabled val="1"/>
        </dgm:presLayoutVars>
      </dgm:prSet>
      <dgm:spPr/>
    </dgm:pt>
    <dgm:pt modelId="{9CF13298-7937-41F0-B7A1-F396D8CB475F}" type="pres">
      <dgm:prSet presAssocID="{AAD76B76-21BC-4444-A18C-FB7B28E94FE3}" presName="FourConn_1-2" presStyleLbl="fgAccFollowNode1" presStyleIdx="0" presStyleCnt="3">
        <dgm:presLayoutVars>
          <dgm:bulletEnabled val="1"/>
        </dgm:presLayoutVars>
      </dgm:prSet>
      <dgm:spPr/>
    </dgm:pt>
    <dgm:pt modelId="{B40CFF60-F66F-490F-8985-621FFDE9AAE6}" type="pres">
      <dgm:prSet presAssocID="{AAD76B76-21BC-4444-A18C-FB7B28E94FE3}" presName="FourConn_2-3" presStyleLbl="fgAccFollowNode1" presStyleIdx="1" presStyleCnt="3">
        <dgm:presLayoutVars>
          <dgm:bulletEnabled val="1"/>
        </dgm:presLayoutVars>
      </dgm:prSet>
      <dgm:spPr/>
    </dgm:pt>
    <dgm:pt modelId="{ADD1068E-FD2F-4235-AE7B-B57FA5BB2808}" type="pres">
      <dgm:prSet presAssocID="{AAD76B76-21BC-4444-A18C-FB7B28E94FE3}" presName="FourConn_3-4" presStyleLbl="fgAccFollowNode1" presStyleIdx="2" presStyleCnt="3">
        <dgm:presLayoutVars>
          <dgm:bulletEnabled val="1"/>
        </dgm:presLayoutVars>
      </dgm:prSet>
      <dgm:spPr/>
    </dgm:pt>
    <dgm:pt modelId="{23D94787-78AA-4D51-8C15-A5F5435802A2}" type="pres">
      <dgm:prSet presAssocID="{AAD76B76-21BC-4444-A18C-FB7B28E94FE3}" presName="FourNodes_1_text" presStyleLbl="node1" presStyleIdx="3" presStyleCnt="4">
        <dgm:presLayoutVars>
          <dgm:bulletEnabled val="1"/>
        </dgm:presLayoutVars>
      </dgm:prSet>
      <dgm:spPr/>
    </dgm:pt>
    <dgm:pt modelId="{4B92541A-24CA-4DDC-889B-A8AAC553DC5F}" type="pres">
      <dgm:prSet presAssocID="{AAD76B76-21BC-4444-A18C-FB7B28E94FE3}" presName="FourNodes_2_text" presStyleLbl="node1" presStyleIdx="3" presStyleCnt="4">
        <dgm:presLayoutVars>
          <dgm:bulletEnabled val="1"/>
        </dgm:presLayoutVars>
      </dgm:prSet>
      <dgm:spPr/>
    </dgm:pt>
    <dgm:pt modelId="{BB115B74-77EE-4034-A173-F40B2792588D}" type="pres">
      <dgm:prSet presAssocID="{AAD76B76-21BC-4444-A18C-FB7B28E94FE3}" presName="FourNodes_3_text" presStyleLbl="node1" presStyleIdx="3" presStyleCnt="4">
        <dgm:presLayoutVars>
          <dgm:bulletEnabled val="1"/>
        </dgm:presLayoutVars>
      </dgm:prSet>
      <dgm:spPr/>
    </dgm:pt>
    <dgm:pt modelId="{2F2BAA0F-BB95-45B7-9245-FC12CCE120E1}" type="pres">
      <dgm:prSet presAssocID="{AAD76B76-21BC-4444-A18C-FB7B28E94FE3}" presName="FourNodes_4_text" presStyleLbl="node1" presStyleIdx="3" presStyleCnt="4">
        <dgm:presLayoutVars>
          <dgm:bulletEnabled val="1"/>
        </dgm:presLayoutVars>
      </dgm:prSet>
      <dgm:spPr/>
    </dgm:pt>
  </dgm:ptLst>
  <dgm:cxnLst>
    <dgm:cxn modelId="{FB77330C-9FDC-4EA3-8E39-D4D1FD31A150}" type="presOf" srcId="{A8245665-01CC-4708-8189-5B672A0B9FA0}" destId="{BB115B74-77EE-4034-A173-F40B2792588D}" srcOrd="1" destOrd="0" presId="urn:microsoft.com/office/officeart/2005/8/layout/vProcess5"/>
    <dgm:cxn modelId="{C298CE27-7F3B-4C0D-8B63-584A3D9AA1B3}" type="presOf" srcId="{D5450253-C7A0-4C48-947B-6BB314E6D8A5}" destId="{7A78EB16-8F23-4562-B1E3-B5D07845633C}" srcOrd="0" destOrd="0" presId="urn:microsoft.com/office/officeart/2005/8/layout/vProcess5"/>
    <dgm:cxn modelId="{B507593E-2AAE-4B89-A6AB-77D570C5A418}" srcId="{AAD76B76-21BC-4444-A18C-FB7B28E94FE3}" destId="{3E257D33-68AD-4DFC-AAE6-21D70B8FF910}" srcOrd="1" destOrd="0" parTransId="{23FD2835-8D35-4F7D-9380-C0AC5DE69970}" sibTransId="{BC8F127F-721B-4679-9387-A55C4D645E03}"/>
    <dgm:cxn modelId="{8F1BE141-C33B-4AD8-8124-87DA98FDBFB8}" type="presOf" srcId="{3E257D33-68AD-4DFC-AAE6-21D70B8FF910}" destId="{A3E4AAB0-6797-477C-9BAB-BB9DD19D8765}" srcOrd="0" destOrd="0" presId="urn:microsoft.com/office/officeart/2005/8/layout/vProcess5"/>
    <dgm:cxn modelId="{3AAB9664-502B-4B07-92B4-E1432E578CD4}" type="presOf" srcId="{A8245665-01CC-4708-8189-5B672A0B9FA0}" destId="{EA4EE9DC-9F74-403D-B7B2-55BCEB91C4D2}" srcOrd="0" destOrd="0" presId="urn:microsoft.com/office/officeart/2005/8/layout/vProcess5"/>
    <dgm:cxn modelId="{A91EF64D-BF28-496F-8E4E-6490EE6D44E9}" type="presOf" srcId="{BC8F127F-721B-4679-9387-A55C4D645E03}" destId="{B40CFF60-F66F-490F-8985-621FFDE9AAE6}" srcOrd="0" destOrd="0" presId="urn:microsoft.com/office/officeart/2005/8/layout/vProcess5"/>
    <dgm:cxn modelId="{B0CD5652-E9EE-4F5D-A6A6-14F4129F2E5D}" type="presOf" srcId="{AAD76B76-21BC-4444-A18C-FB7B28E94FE3}" destId="{17F50008-FB89-41D0-8BDE-A705E3FDF63B}" srcOrd="0" destOrd="0" presId="urn:microsoft.com/office/officeart/2005/8/layout/vProcess5"/>
    <dgm:cxn modelId="{0C447658-A95D-4F3F-89CD-D45FA0B3A732}" srcId="{AAD76B76-21BC-4444-A18C-FB7B28E94FE3}" destId="{D5450253-C7A0-4C48-947B-6BB314E6D8A5}" srcOrd="3" destOrd="0" parTransId="{83FDC14E-8ADF-49F0-AC7D-751D522FFD5F}" sibTransId="{C3122BA0-2E7D-44DD-854A-3375695F4A54}"/>
    <dgm:cxn modelId="{BF82457A-1E6E-42C3-B86E-0FC91271B1FC}" type="presOf" srcId="{D5450253-C7A0-4C48-947B-6BB314E6D8A5}" destId="{2F2BAA0F-BB95-45B7-9245-FC12CCE120E1}" srcOrd="1" destOrd="0" presId="urn:microsoft.com/office/officeart/2005/8/layout/vProcess5"/>
    <dgm:cxn modelId="{755FED8B-4B5D-4FE0-8141-193392FBCCEC}" type="presOf" srcId="{B0F40AC1-ADAE-4756-9ED1-52D466F3E5D8}" destId="{70C7E0D8-6304-46E8-8848-23310CF36D93}" srcOrd="0" destOrd="0" presId="urn:microsoft.com/office/officeart/2005/8/layout/vProcess5"/>
    <dgm:cxn modelId="{6BB1918C-196E-476C-8B72-9A10322F99A0}" type="presOf" srcId="{1B0E9099-5047-47E3-A104-81A05B60C9A9}" destId="{ADD1068E-FD2F-4235-AE7B-B57FA5BB2808}" srcOrd="0" destOrd="0" presId="urn:microsoft.com/office/officeart/2005/8/layout/vProcess5"/>
    <dgm:cxn modelId="{308F709A-7A96-4A44-99D5-3DBBEE11940C}" srcId="{AAD76B76-21BC-4444-A18C-FB7B28E94FE3}" destId="{B0F40AC1-ADAE-4756-9ED1-52D466F3E5D8}" srcOrd="0" destOrd="0" parTransId="{0CE470BD-EE9C-4F1B-96EB-B1B52EB58ACD}" sibTransId="{CFCEFEAC-FD8C-4329-80AA-855848615E1C}"/>
    <dgm:cxn modelId="{E5455AA7-87AA-49E1-8B1C-CB8CFC905FDA}" srcId="{AAD76B76-21BC-4444-A18C-FB7B28E94FE3}" destId="{A8245665-01CC-4708-8189-5B672A0B9FA0}" srcOrd="2" destOrd="0" parTransId="{13470C57-387A-4407-9F11-1BC611BD0455}" sibTransId="{1B0E9099-5047-47E3-A104-81A05B60C9A9}"/>
    <dgm:cxn modelId="{04FC7BC2-4AF2-45D9-B976-D613BC6F9C9C}" type="presOf" srcId="{CFCEFEAC-FD8C-4329-80AA-855848615E1C}" destId="{9CF13298-7937-41F0-B7A1-F396D8CB475F}" srcOrd="0" destOrd="0" presId="urn:microsoft.com/office/officeart/2005/8/layout/vProcess5"/>
    <dgm:cxn modelId="{C9C974D9-A7D0-4B46-A8FB-8EC63D87282E}" type="presOf" srcId="{B0F40AC1-ADAE-4756-9ED1-52D466F3E5D8}" destId="{23D94787-78AA-4D51-8C15-A5F5435802A2}" srcOrd="1" destOrd="0" presId="urn:microsoft.com/office/officeart/2005/8/layout/vProcess5"/>
    <dgm:cxn modelId="{1B20DEFB-F7B1-41A2-8735-FFD9068F40C1}" type="presOf" srcId="{3E257D33-68AD-4DFC-AAE6-21D70B8FF910}" destId="{4B92541A-24CA-4DDC-889B-A8AAC553DC5F}" srcOrd="1" destOrd="0" presId="urn:microsoft.com/office/officeart/2005/8/layout/vProcess5"/>
    <dgm:cxn modelId="{B5F76C88-9535-4776-8FFC-29F270DF4ABA}" type="presParOf" srcId="{17F50008-FB89-41D0-8BDE-A705E3FDF63B}" destId="{08CD439E-3D70-48A0-8E02-C36C83C20EE3}" srcOrd="0" destOrd="0" presId="urn:microsoft.com/office/officeart/2005/8/layout/vProcess5"/>
    <dgm:cxn modelId="{9F063719-39E9-419F-B683-4D02B50C019A}" type="presParOf" srcId="{17F50008-FB89-41D0-8BDE-A705E3FDF63B}" destId="{70C7E0D8-6304-46E8-8848-23310CF36D93}" srcOrd="1" destOrd="0" presId="urn:microsoft.com/office/officeart/2005/8/layout/vProcess5"/>
    <dgm:cxn modelId="{F1C6D9A2-1EC5-4C96-ABA9-6A10EB948670}" type="presParOf" srcId="{17F50008-FB89-41D0-8BDE-A705E3FDF63B}" destId="{A3E4AAB0-6797-477C-9BAB-BB9DD19D8765}" srcOrd="2" destOrd="0" presId="urn:microsoft.com/office/officeart/2005/8/layout/vProcess5"/>
    <dgm:cxn modelId="{C7187F05-11CC-4916-B78A-952410523691}" type="presParOf" srcId="{17F50008-FB89-41D0-8BDE-A705E3FDF63B}" destId="{EA4EE9DC-9F74-403D-B7B2-55BCEB91C4D2}" srcOrd="3" destOrd="0" presId="urn:microsoft.com/office/officeart/2005/8/layout/vProcess5"/>
    <dgm:cxn modelId="{246B2BBA-9D11-48CC-9092-F814D18B7678}" type="presParOf" srcId="{17F50008-FB89-41D0-8BDE-A705E3FDF63B}" destId="{7A78EB16-8F23-4562-B1E3-B5D07845633C}" srcOrd="4" destOrd="0" presId="urn:microsoft.com/office/officeart/2005/8/layout/vProcess5"/>
    <dgm:cxn modelId="{012D16E5-3B68-4009-BC34-BCE5598156AF}" type="presParOf" srcId="{17F50008-FB89-41D0-8BDE-A705E3FDF63B}" destId="{9CF13298-7937-41F0-B7A1-F396D8CB475F}" srcOrd="5" destOrd="0" presId="urn:microsoft.com/office/officeart/2005/8/layout/vProcess5"/>
    <dgm:cxn modelId="{D731BEBC-F941-4BFC-97AC-BF46604E03B9}" type="presParOf" srcId="{17F50008-FB89-41D0-8BDE-A705E3FDF63B}" destId="{B40CFF60-F66F-490F-8985-621FFDE9AAE6}" srcOrd="6" destOrd="0" presId="urn:microsoft.com/office/officeart/2005/8/layout/vProcess5"/>
    <dgm:cxn modelId="{B0A7588B-802A-4AA6-9925-43E8B29ED4F8}" type="presParOf" srcId="{17F50008-FB89-41D0-8BDE-A705E3FDF63B}" destId="{ADD1068E-FD2F-4235-AE7B-B57FA5BB2808}" srcOrd="7" destOrd="0" presId="urn:microsoft.com/office/officeart/2005/8/layout/vProcess5"/>
    <dgm:cxn modelId="{BB6FD5A0-A62E-447A-8C23-52709D547AF5}" type="presParOf" srcId="{17F50008-FB89-41D0-8BDE-A705E3FDF63B}" destId="{23D94787-78AA-4D51-8C15-A5F5435802A2}" srcOrd="8" destOrd="0" presId="urn:microsoft.com/office/officeart/2005/8/layout/vProcess5"/>
    <dgm:cxn modelId="{E84E3AC6-A1E7-4A14-9F24-9D4866D8510A}" type="presParOf" srcId="{17F50008-FB89-41D0-8BDE-A705E3FDF63B}" destId="{4B92541A-24CA-4DDC-889B-A8AAC553DC5F}" srcOrd="9" destOrd="0" presId="urn:microsoft.com/office/officeart/2005/8/layout/vProcess5"/>
    <dgm:cxn modelId="{5E7DBB18-4FC3-4AC2-AE8C-26AFCFB044A7}" type="presParOf" srcId="{17F50008-FB89-41D0-8BDE-A705E3FDF63B}" destId="{BB115B74-77EE-4034-A173-F40B2792588D}" srcOrd="10" destOrd="0" presId="urn:microsoft.com/office/officeart/2005/8/layout/vProcess5"/>
    <dgm:cxn modelId="{1BC6B334-D8B6-42EA-BFD1-D047B5729FAC}" type="presParOf" srcId="{17F50008-FB89-41D0-8BDE-A705E3FDF63B}" destId="{2F2BAA0F-BB95-45B7-9245-FC12CCE120E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EE6071-F770-4EE8-91AB-4CBCEC8CEBF5}"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DC2F466A-18B1-4B67-A7D1-F4B4D1DD2DD7}">
      <dgm:prSet/>
      <dgm:spPr/>
      <dgm:t>
        <a:bodyPr/>
        <a:lstStyle/>
        <a:p>
          <a:r>
            <a:rPr lang="en-US" b="1"/>
            <a:t>Data Integration:</a:t>
          </a:r>
          <a:r>
            <a:rPr lang="en-US"/>
            <a:t> Explore crime rates, school district information, and transportation data to enrich predictive models.</a:t>
          </a:r>
        </a:p>
      </dgm:t>
    </dgm:pt>
    <dgm:pt modelId="{731EAD57-01DB-4B06-9B92-D29D4FB66E05}" type="parTrans" cxnId="{8B9F4EDB-1793-4F7B-A805-12013FE5EDD5}">
      <dgm:prSet/>
      <dgm:spPr/>
      <dgm:t>
        <a:bodyPr/>
        <a:lstStyle/>
        <a:p>
          <a:endParaRPr lang="en-US"/>
        </a:p>
      </dgm:t>
    </dgm:pt>
    <dgm:pt modelId="{03D9C27C-8302-47FA-B5F1-50F6A9EFB5A7}" type="sibTrans" cxnId="{8B9F4EDB-1793-4F7B-A805-12013FE5EDD5}">
      <dgm:prSet phldrT="1"/>
      <dgm:spPr/>
      <dgm:t>
        <a:bodyPr/>
        <a:lstStyle/>
        <a:p>
          <a:r>
            <a:rPr lang="en-US"/>
            <a:t>1</a:t>
          </a:r>
        </a:p>
      </dgm:t>
    </dgm:pt>
    <dgm:pt modelId="{65C2274F-2EEA-4202-A8EF-516175C6D2E7}">
      <dgm:prSet/>
      <dgm:spPr/>
      <dgm:t>
        <a:bodyPr/>
        <a:lstStyle/>
        <a:p>
          <a:r>
            <a:rPr lang="en-US" b="1"/>
            <a:t>Recommendation System:</a:t>
          </a:r>
          <a:r>
            <a:rPr lang="en-US"/>
            <a:t> Develop a personalized investment recommendation system based on user preferences and risk tolerance.</a:t>
          </a:r>
        </a:p>
      </dgm:t>
    </dgm:pt>
    <dgm:pt modelId="{CA0358F3-81CF-4E29-BB9A-31B4F6232157}" type="parTrans" cxnId="{5A1D7229-6F24-4F13-A7E8-CC454F46B64B}">
      <dgm:prSet/>
      <dgm:spPr/>
      <dgm:t>
        <a:bodyPr/>
        <a:lstStyle/>
        <a:p>
          <a:endParaRPr lang="en-US"/>
        </a:p>
      </dgm:t>
    </dgm:pt>
    <dgm:pt modelId="{036274AF-4624-4833-B4E1-78F174BC1251}" type="sibTrans" cxnId="{5A1D7229-6F24-4F13-A7E8-CC454F46B64B}">
      <dgm:prSet phldrT="2"/>
      <dgm:spPr/>
      <dgm:t>
        <a:bodyPr/>
        <a:lstStyle/>
        <a:p>
          <a:r>
            <a:rPr lang="en-US"/>
            <a:t>2</a:t>
          </a:r>
        </a:p>
      </dgm:t>
    </dgm:pt>
    <dgm:pt modelId="{BA2004BD-1268-4C22-89F3-D763DC7595AF}">
      <dgm:prSet/>
      <dgm:spPr/>
      <dgm:t>
        <a:bodyPr/>
        <a:lstStyle/>
        <a:p>
          <a:r>
            <a:rPr lang="en-US" b="1"/>
            <a:t>Deployment Strategy:</a:t>
          </a:r>
          <a:r>
            <a:rPr lang="en-US"/>
            <a:t> Implement scalable deployment strategies for predictive models and dashboards in a production environment.</a:t>
          </a:r>
        </a:p>
      </dgm:t>
    </dgm:pt>
    <dgm:pt modelId="{903FB1C7-6AB6-427D-A42B-00A43B13AF43}" type="parTrans" cxnId="{EFD1A787-9AE1-4ABD-846A-6230A95290EB}">
      <dgm:prSet/>
      <dgm:spPr/>
      <dgm:t>
        <a:bodyPr/>
        <a:lstStyle/>
        <a:p>
          <a:endParaRPr lang="en-US"/>
        </a:p>
      </dgm:t>
    </dgm:pt>
    <dgm:pt modelId="{DF4AEA78-9885-4BE7-B0C3-4A900839FFFD}" type="sibTrans" cxnId="{EFD1A787-9AE1-4ABD-846A-6230A95290EB}">
      <dgm:prSet phldrT="3"/>
      <dgm:spPr/>
      <dgm:t>
        <a:bodyPr/>
        <a:lstStyle/>
        <a:p>
          <a:r>
            <a:rPr lang="en-US"/>
            <a:t>3</a:t>
          </a:r>
        </a:p>
      </dgm:t>
    </dgm:pt>
    <dgm:pt modelId="{A00CA9D4-538A-4B20-BE32-74DF62F19E59}" type="pres">
      <dgm:prSet presAssocID="{0BEE6071-F770-4EE8-91AB-4CBCEC8CEBF5}" presName="Name0" presStyleCnt="0">
        <dgm:presLayoutVars>
          <dgm:animLvl val="lvl"/>
          <dgm:resizeHandles val="exact"/>
        </dgm:presLayoutVars>
      </dgm:prSet>
      <dgm:spPr/>
    </dgm:pt>
    <dgm:pt modelId="{566644A1-E1FD-43F5-8B2B-C4E623316399}" type="pres">
      <dgm:prSet presAssocID="{DC2F466A-18B1-4B67-A7D1-F4B4D1DD2DD7}" presName="compositeNode" presStyleCnt="0">
        <dgm:presLayoutVars>
          <dgm:bulletEnabled val="1"/>
        </dgm:presLayoutVars>
      </dgm:prSet>
      <dgm:spPr/>
    </dgm:pt>
    <dgm:pt modelId="{5A22263F-1A13-4684-9AB9-1228F66B58CE}" type="pres">
      <dgm:prSet presAssocID="{DC2F466A-18B1-4B67-A7D1-F4B4D1DD2DD7}" presName="bgRect" presStyleLbl="bgAccFollowNode1" presStyleIdx="0" presStyleCnt="3"/>
      <dgm:spPr/>
    </dgm:pt>
    <dgm:pt modelId="{F7DF8393-5987-4919-BD21-3A93C8EB0E5A}" type="pres">
      <dgm:prSet presAssocID="{03D9C27C-8302-47FA-B5F1-50F6A9EFB5A7}" presName="sibTransNodeCircle" presStyleLbl="alignNode1" presStyleIdx="0" presStyleCnt="6">
        <dgm:presLayoutVars>
          <dgm:chMax val="0"/>
          <dgm:bulletEnabled/>
        </dgm:presLayoutVars>
      </dgm:prSet>
      <dgm:spPr/>
    </dgm:pt>
    <dgm:pt modelId="{D1BF6D71-187D-443E-A7A6-EA3CD81C3C19}" type="pres">
      <dgm:prSet presAssocID="{DC2F466A-18B1-4B67-A7D1-F4B4D1DD2DD7}" presName="bottomLine" presStyleLbl="alignNode1" presStyleIdx="1" presStyleCnt="6">
        <dgm:presLayoutVars/>
      </dgm:prSet>
      <dgm:spPr/>
    </dgm:pt>
    <dgm:pt modelId="{533937F9-B204-434C-8422-6CEE1C5FCAC9}" type="pres">
      <dgm:prSet presAssocID="{DC2F466A-18B1-4B67-A7D1-F4B4D1DD2DD7}" presName="nodeText" presStyleLbl="bgAccFollowNode1" presStyleIdx="0" presStyleCnt="3">
        <dgm:presLayoutVars>
          <dgm:bulletEnabled val="1"/>
        </dgm:presLayoutVars>
      </dgm:prSet>
      <dgm:spPr/>
    </dgm:pt>
    <dgm:pt modelId="{B619B2B5-7693-4F7A-9D38-92C41A259E84}" type="pres">
      <dgm:prSet presAssocID="{03D9C27C-8302-47FA-B5F1-50F6A9EFB5A7}" presName="sibTrans" presStyleCnt="0"/>
      <dgm:spPr/>
    </dgm:pt>
    <dgm:pt modelId="{5DBABAC1-AD8B-4AC8-8B74-C5FA1CF43FA8}" type="pres">
      <dgm:prSet presAssocID="{65C2274F-2EEA-4202-A8EF-516175C6D2E7}" presName="compositeNode" presStyleCnt="0">
        <dgm:presLayoutVars>
          <dgm:bulletEnabled val="1"/>
        </dgm:presLayoutVars>
      </dgm:prSet>
      <dgm:spPr/>
    </dgm:pt>
    <dgm:pt modelId="{48C356B1-D87E-4637-81FB-2DF0696254C1}" type="pres">
      <dgm:prSet presAssocID="{65C2274F-2EEA-4202-A8EF-516175C6D2E7}" presName="bgRect" presStyleLbl="bgAccFollowNode1" presStyleIdx="1" presStyleCnt="3"/>
      <dgm:spPr/>
    </dgm:pt>
    <dgm:pt modelId="{D291BF17-518F-4255-96FE-DA623E5F5D11}" type="pres">
      <dgm:prSet presAssocID="{036274AF-4624-4833-B4E1-78F174BC1251}" presName="sibTransNodeCircle" presStyleLbl="alignNode1" presStyleIdx="2" presStyleCnt="6">
        <dgm:presLayoutVars>
          <dgm:chMax val="0"/>
          <dgm:bulletEnabled/>
        </dgm:presLayoutVars>
      </dgm:prSet>
      <dgm:spPr/>
    </dgm:pt>
    <dgm:pt modelId="{1DE6C00F-2C16-42AE-89E0-99F20170B7BF}" type="pres">
      <dgm:prSet presAssocID="{65C2274F-2EEA-4202-A8EF-516175C6D2E7}" presName="bottomLine" presStyleLbl="alignNode1" presStyleIdx="3" presStyleCnt="6">
        <dgm:presLayoutVars/>
      </dgm:prSet>
      <dgm:spPr/>
    </dgm:pt>
    <dgm:pt modelId="{4C48EA74-363D-4063-89C3-219C5832793A}" type="pres">
      <dgm:prSet presAssocID="{65C2274F-2EEA-4202-A8EF-516175C6D2E7}" presName="nodeText" presStyleLbl="bgAccFollowNode1" presStyleIdx="1" presStyleCnt="3">
        <dgm:presLayoutVars>
          <dgm:bulletEnabled val="1"/>
        </dgm:presLayoutVars>
      </dgm:prSet>
      <dgm:spPr/>
    </dgm:pt>
    <dgm:pt modelId="{31874E01-A543-4A15-884F-08193D711A36}" type="pres">
      <dgm:prSet presAssocID="{036274AF-4624-4833-B4E1-78F174BC1251}" presName="sibTrans" presStyleCnt="0"/>
      <dgm:spPr/>
    </dgm:pt>
    <dgm:pt modelId="{82C76FC2-9CBD-482C-87E8-22A0E090121F}" type="pres">
      <dgm:prSet presAssocID="{BA2004BD-1268-4C22-89F3-D763DC7595AF}" presName="compositeNode" presStyleCnt="0">
        <dgm:presLayoutVars>
          <dgm:bulletEnabled val="1"/>
        </dgm:presLayoutVars>
      </dgm:prSet>
      <dgm:spPr/>
    </dgm:pt>
    <dgm:pt modelId="{3ABCF16C-7E1D-4C53-B1D8-D996825F5441}" type="pres">
      <dgm:prSet presAssocID="{BA2004BD-1268-4C22-89F3-D763DC7595AF}" presName="bgRect" presStyleLbl="bgAccFollowNode1" presStyleIdx="2" presStyleCnt="3"/>
      <dgm:spPr/>
    </dgm:pt>
    <dgm:pt modelId="{177B553E-8D72-49CD-945E-697F46674A04}" type="pres">
      <dgm:prSet presAssocID="{DF4AEA78-9885-4BE7-B0C3-4A900839FFFD}" presName="sibTransNodeCircle" presStyleLbl="alignNode1" presStyleIdx="4" presStyleCnt="6">
        <dgm:presLayoutVars>
          <dgm:chMax val="0"/>
          <dgm:bulletEnabled/>
        </dgm:presLayoutVars>
      </dgm:prSet>
      <dgm:spPr/>
    </dgm:pt>
    <dgm:pt modelId="{3F834F6B-9700-41FB-A781-46F8FA9F4431}" type="pres">
      <dgm:prSet presAssocID="{BA2004BD-1268-4C22-89F3-D763DC7595AF}" presName="bottomLine" presStyleLbl="alignNode1" presStyleIdx="5" presStyleCnt="6">
        <dgm:presLayoutVars/>
      </dgm:prSet>
      <dgm:spPr/>
    </dgm:pt>
    <dgm:pt modelId="{43AF3CAC-CE97-409D-A5BB-8624ACF3059E}" type="pres">
      <dgm:prSet presAssocID="{BA2004BD-1268-4C22-89F3-D763DC7595AF}" presName="nodeText" presStyleLbl="bgAccFollowNode1" presStyleIdx="2" presStyleCnt="3">
        <dgm:presLayoutVars>
          <dgm:bulletEnabled val="1"/>
        </dgm:presLayoutVars>
      </dgm:prSet>
      <dgm:spPr/>
    </dgm:pt>
  </dgm:ptLst>
  <dgm:cxnLst>
    <dgm:cxn modelId="{1EB0FE1F-18F2-4C3A-A469-2DC7EF618A69}" type="presOf" srcId="{BA2004BD-1268-4C22-89F3-D763DC7595AF}" destId="{43AF3CAC-CE97-409D-A5BB-8624ACF3059E}" srcOrd="1" destOrd="0" presId="urn:microsoft.com/office/officeart/2016/7/layout/BasicLinearProcessNumbered"/>
    <dgm:cxn modelId="{5A1D7229-6F24-4F13-A7E8-CC454F46B64B}" srcId="{0BEE6071-F770-4EE8-91AB-4CBCEC8CEBF5}" destId="{65C2274F-2EEA-4202-A8EF-516175C6D2E7}" srcOrd="1" destOrd="0" parTransId="{CA0358F3-81CF-4E29-BB9A-31B4F6232157}" sibTransId="{036274AF-4624-4833-B4E1-78F174BC1251}"/>
    <dgm:cxn modelId="{3BBB8D60-37AC-4672-9CB7-3A99383A85D3}" type="presOf" srcId="{DF4AEA78-9885-4BE7-B0C3-4A900839FFFD}" destId="{177B553E-8D72-49CD-945E-697F46674A04}" srcOrd="0" destOrd="0" presId="urn:microsoft.com/office/officeart/2016/7/layout/BasicLinearProcessNumbered"/>
    <dgm:cxn modelId="{EFD1A787-9AE1-4ABD-846A-6230A95290EB}" srcId="{0BEE6071-F770-4EE8-91AB-4CBCEC8CEBF5}" destId="{BA2004BD-1268-4C22-89F3-D763DC7595AF}" srcOrd="2" destOrd="0" parTransId="{903FB1C7-6AB6-427D-A42B-00A43B13AF43}" sibTransId="{DF4AEA78-9885-4BE7-B0C3-4A900839FFFD}"/>
    <dgm:cxn modelId="{54023D9F-0223-4B26-B60B-2B83A8F7D550}" type="presOf" srcId="{0BEE6071-F770-4EE8-91AB-4CBCEC8CEBF5}" destId="{A00CA9D4-538A-4B20-BE32-74DF62F19E59}" srcOrd="0" destOrd="0" presId="urn:microsoft.com/office/officeart/2016/7/layout/BasicLinearProcessNumbered"/>
    <dgm:cxn modelId="{4CBA5DB1-5697-4961-A725-744492107868}" type="presOf" srcId="{036274AF-4624-4833-B4E1-78F174BC1251}" destId="{D291BF17-518F-4255-96FE-DA623E5F5D11}" srcOrd="0" destOrd="0" presId="urn:microsoft.com/office/officeart/2016/7/layout/BasicLinearProcessNumbered"/>
    <dgm:cxn modelId="{3459B9B1-0744-4ED4-8A20-70273F89AB4C}" type="presOf" srcId="{DC2F466A-18B1-4B67-A7D1-F4B4D1DD2DD7}" destId="{5A22263F-1A13-4684-9AB9-1228F66B58CE}" srcOrd="0" destOrd="0" presId="urn:microsoft.com/office/officeart/2016/7/layout/BasicLinearProcessNumbered"/>
    <dgm:cxn modelId="{47960BB7-6405-4C81-A54B-DAFD69CF720B}" type="presOf" srcId="{65C2274F-2EEA-4202-A8EF-516175C6D2E7}" destId="{48C356B1-D87E-4637-81FB-2DF0696254C1}" srcOrd="0" destOrd="0" presId="urn:microsoft.com/office/officeart/2016/7/layout/BasicLinearProcessNumbered"/>
    <dgm:cxn modelId="{FBD026CA-C094-4DF1-AC29-D0421FE765E0}" type="presOf" srcId="{BA2004BD-1268-4C22-89F3-D763DC7595AF}" destId="{3ABCF16C-7E1D-4C53-B1D8-D996825F5441}" srcOrd="0" destOrd="0" presId="urn:microsoft.com/office/officeart/2016/7/layout/BasicLinearProcessNumbered"/>
    <dgm:cxn modelId="{A32E06CE-8A78-4136-B2CD-16288046A534}" type="presOf" srcId="{65C2274F-2EEA-4202-A8EF-516175C6D2E7}" destId="{4C48EA74-363D-4063-89C3-219C5832793A}" srcOrd="1" destOrd="0" presId="urn:microsoft.com/office/officeart/2016/7/layout/BasicLinearProcessNumbered"/>
    <dgm:cxn modelId="{4AEB6BD4-3F07-4312-A375-D240E72DF385}" type="presOf" srcId="{03D9C27C-8302-47FA-B5F1-50F6A9EFB5A7}" destId="{F7DF8393-5987-4919-BD21-3A93C8EB0E5A}" srcOrd="0" destOrd="0" presId="urn:microsoft.com/office/officeart/2016/7/layout/BasicLinearProcessNumbered"/>
    <dgm:cxn modelId="{8B9F4EDB-1793-4F7B-A805-12013FE5EDD5}" srcId="{0BEE6071-F770-4EE8-91AB-4CBCEC8CEBF5}" destId="{DC2F466A-18B1-4B67-A7D1-F4B4D1DD2DD7}" srcOrd="0" destOrd="0" parTransId="{731EAD57-01DB-4B06-9B92-D29D4FB66E05}" sibTransId="{03D9C27C-8302-47FA-B5F1-50F6A9EFB5A7}"/>
    <dgm:cxn modelId="{C71277DB-2CFB-4B77-B239-163081A6D703}" type="presOf" srcId="{DC2F466A-18B1-4B67-A7D1-F4B4D1DD2DD7}" destId="{533937F9-B204-434C-8422-6CEE1C5FCAC9}" srcOrd="1" destOrd="0" presId="urn:microsoft.com/office/officeart/2016/7/layout/BasicLinearProcessNumbered"/>
    <dgm:cxn modelId="{BF627FD6-6308-48F4-8AA0-904D3A746FC5}" type="presParOf" srcId="{A00CA9D4-538A-4B20-BE32-74DF62F19E59}" destId="{566644A1-E1FD-43F5-8B2B-C4E623316399}" srcOrd="0" destOrd="0" presId="urn:microsoft.com/office/officeart/2016/7/layout/BasicLinearProcessNumbered"/>
    <dgm:cxn modelId="{048E265B-0F12-458D-BE82-6189C195957C}" type="presParOf" srcId="{566644A1-E1FD-43F5-8B2B-C4E623316399}" destId="{5A22263F-1A13-4684-9AB9-1228F66B58CE}" srcOrd="0" destOrd="0" presId="urn:microsoft.com/office/officeart/2016/7/layout/BasicLinearProcessNumbered"/>
    <dgm:cxn modelId="{DAC99875-F5B8-4517-9C3B-D46AAF9D5587}" type="presParOf" srcId="{566644A1-E1FD-43F5-8B2B-C4E623316399}" destId="{F7DF8393-5987-4919-BD21-3A93C8EB0E5A}" srcOrd="1" destOrd="0" presId="urn:microsoft.com/office/officeart/2016/7/layout/BasicLinearProcessNumbered"/>
    <dgm:cxn modelId="{35605292-6C11-4435-ABD7-DCF509794B2F}" type="presParOf" srcId="{566644A1-E1FD-43F5-8B2B-C4E623316399}" destId="{D1BF6D71-187D-443E-A7A6-EA3CD81C3C19}" srcOrd="2" destOrd="0" presId="urn:microsoft.com/office/officeart/2016/7/layout/BasicLinearProcessNumbered"/>
    <dgm:cxn modelId="{3143EC29-3ADD-4898-9C4C-C75B017D13B3}" type="presParOf" srcId="{566644A1-E1FD-43F5-8B2B-C4E623316399}" destId="{533937F9-B204-434C-8422-6CEE1C5FCAC9}" srcOrd="3" destOrd="0" presId="urn:microsoft.com/office/officeart/2016/7/layout/BasicLinearProcessNumbered"/>
    <dgm:cxn modelId="{45966C35-9FE3-45D9-AF90-5BEF93E3A6A7}" type="presParOf" srcId="{A00CA9D4-538A-4B20-BE32-74DF62F19E59}" destId="{B619B2B5-7693-4F7A-9D38-92C41A259E84}" srcOrd="1" destOrd="0" presId="urn:microsoft.com/office/officeart/2016/7/layout/BasicLinearProcessNumbered"/>
    <dgm:cxn modelId="{430BC90B-2308-4F3C-A426-E2478E85F67E}" type="presParOf" srcId="{A00CA9D4-538A-4B20-BE32-74DF62F19E59}" destId="{5DBABAC1-AD8B-4AC8-8B74-C5FA1CF43FA8}" srcOrd="2" destOrd="0" presId="urn:microsoft.com/office/officeart/2016/7/layout/BasicLinearProcessNumbered"/>
    <dgm:cxn modelId="{4D1E80ED-1788-4B9C-B3E9-7018401C54BB}" type="presParOf" srcId="{5DBABAC1-AD8B-4AC8-8B74-C5FA1CF43FA8}" destId="{48C356B1-D87E-4637-81FB-2DF0696254C1}" srcOrd="0" destOrd="0" presId="urn:microsoft.com/office/officeart/2016/7/layout/BasicLinearProcessNumbered"/>
    <dgm:cxn modelId="{88F990DE-D7D2-4BF1-B3C3-5FB188D20BBE}" type="presParOf" srcId="{5DBABAC1-AD8B-4AC8-8B74-C5FA1CF43FA8}" destId="{D291BF17-518F-4255-96FE-DA623E5F5D11}" srcOrd="1" destOrd="0" presId="urn:microsoft.com/office/officeart/2016/7/layout/BasicLinearProcessNumbered"/>
    <dgm:cxn modelId="{BE476867-69AA-4010-A883-20CB6932D26B}" type="presParOf" srcId="{5DBABAC1-AD8B-4AC8-8B74-C5FA1CF43FA8}" destId="{1DE6C00F-2C16-42AE-89E0-99F20170B7BF}" srcOrd="2" destOrd="0" presId="urn:microsoft.com/office/officeart/2016/7/layout/BasicLinearProcessNumbered"/>
    <dgm:cxn modelId="{5C4AC84E-5AF9-4602-8970-9BD87C483E2F}" type="presParOf" srcId="{5DBABAC1-AD8B-4AC8-8B74-C5FA1CF43FA8}" destId="{4C48EA74-363D-4063-89C3-219C5832793A}" srcOrd="3" destOrd="0" presId="urn:microsoft.com/office/officeart/2016/7/layout/BasicLinearProcessNumbered"/>
    <dgm:cxn modelId="{49C76F5B-6FED-4292-9478-1341557A24B4}" type="presParOf" srcId="{A00CA9D4-538A-4B20-BE32-74DF62F19E59}" destId="{31874E01-A543-4A15-884F-08193D711A36}" srcOrd="3" destOrd="0" presId="urn:microsoft.com/office/officeart/2016/7/layout/BasicLinearProcessNumbered"/>
    <dgm:cxn modelId="{0A1A9E7E-6B0F-4B9A-B8A5-99CE6E59400D}" type="presParOf" srcId="{A00CA9D4-538A-4B20-BE32-74DF62F19E59}" destId="{82C76FC2-9CBD-482C-87E8-22A0E090121F}" srcOrd="4" destOrd="0" presId="urn:microsoft.com/office/officeart/2016/7/layout/BasicLinearProcessNumbered"/>
    <dgm:cxn modelId="{9D0AABE6-83D1-40B8-B2D5-439C6E2A5909}" type="presParOf" srcId="{82C76FC2-9CBD-482C-87E8-22A0E090121F}" destId="{3ABCF16C-7E1D-4C53-B1D8-D996825F5441}" srcOrd="0" destOrd="0" presId="urn:microsoft.com/office/officeart/2016/7/layout/BasicLinearProcessNumbered"/>
    <dgm:cxn modelId="{8A6BB6BA-CA75-4B34-A553-F9F94201237E}" type="presParOf" srcId="{82C76FC2-9CBD-482C-87E8-22A0E090121F}" destId="{177B553E-8D72-49CD-945E-697F46674A04}" srcOrd="1" destOrd="0" presId="urn:microsoft.com/office/officeart/2016/7/layout/BasicLinearProcessNumbered"/>
    <dgm:cxn modelId="{11875EC3-7E9D-420B-AF45-B1BB96A1BAF6}" type="presParOf" srcId="{82C76FC2-9CBD-482C-87E8-22A0E090121F}" destId="{3F834F6B-9700-41FB-A781-46F8FA9F4431}" srcOrd="2" destOrd="0" presId="urn:microsoft.com/office/officeart/2016/7/layout/BasicLinearProcessNumbered"/>
    <dgm:cxn modelId="{34007192-7E0D-4C05-8B8B-8BD3FFB29DB7}" type="presParOf" srcId="{82C76FC2-9CBD-482C-87E8-22A0E090121F}" destId="{43AF3CAC-CE97-409D-A5BB-8624ACF3059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24A43-4D8E-4B5B-BEB7-6FCFA284396C}">
      <dsp:nvSpPr>
        <dsp:cNvPr id="0" name=""/>
        <dsp:cNvSpPr/>
      </dsp:nvSpPr>
      <dsp:spPr>
        <a:xfrm>
          <a:off x="0" y="465"/>
          <a:ext cx="10515600" cy="1089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7F1A37-55F5-4F33-9B44-666ACCD9007F}">
      <dsp:nvSpPr>
        <dsp:cNvPr id="0" name=""/>
        <dsp:cNvSpPr/>
      </dsp:nvSpPr>
      <dsp:spPr>
        <a:xfrm>
          <a:off x="329537" y="245575"/>
          <a:ext cx="599158" cy="599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4243C5-6066-4280-9B4C-0AE63502BF72}">
      <dsp:nvSpPr>
        <dsp:cNvPr id="0" name=""/>
        <dsp:cNvSpPr/>
      </dsp:nvSpPr>
      <dsp:spPr>
        <a:xfrm>
          <a:off x="1258232" y="465"/>
          <a:ext cx="9257367" cy="108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293" tIns="115293" rIns="115293" bIns="115293" numCol="1" spcCol="1270" anchor="ctr" anchorCtr="0">
          <a:noAutofit/>
        </a:bodyPr>
        <a:lstStyle/>
        <a:p>
          <a:pPr marL="0" lvl="0" indent="0" algn="l" defTabSz="889000">
            <a:lnSpc>
              <a:spcPct val="90000"/>
            </a:lnSpc>
            <a:spcBef>
              <a:spcPct val="0"/>
            </a:spcBef>
            <a:spcAft>
              <a:spcPct val="35000"/>
            </a:spcAft>
            <a:buNone/>
          </a:pPr>
          <a:r>
            <a:rPr lang="en-US" sz="2000" b="1" kern="1200"/>
            <a:t>Enhanced Market Insights: </a:t>
          </a:r>
          <a:r>
            <a:rPr lang="en-US" sz="2000" kern="1200"/>
            <a:t>Use Airbnb and Zillow data to spot profitable real estate investments, leveraging rental pricing and property values for optimized returns.</a:t>
          </a:r>
        </a:p>
      </dsp:txBody>
      <dsp:txXfrm>
        <a:off x="1258232" y="465"/>
        <a:ext cx="9257367" cy="1089378"/>
      </dsp:txXfrm>
    </dsp:sp>
    <dsp:sp modelId="{173DE2A2-5BAA-49F1-9ABE-5C797602F387}">
      <dsp:nvSpPr>
        <dsp:cNvPr id="0" name=""/>
        <dsp:cNvSpPr/>
      </dsp:nvSpPr>
      <dsp:spPr>
        <a:xfrm>
          <a:off x="0" y="1362189"/>
          <a:ext cx="10515600" cy="1089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D098B1-4069-45EC-BECA-4909594270DD}">
      <dsp:nvSpPr>
        <dsp:cNvPr id="0" name=""/>
        <dsp:cNvSpPr/>
      </dsp:nvSpPr>
      <dsp:spPr>
        <a:xfrm>
          <a:off x="329537" y="1607299"/>
          <a:ext cx="599158" cy="599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75306D-6079-48A0-8D6A-EDC35BB52939}">
      <dsp:nvSpPr>
        <dsp:cNvPr id="0" name=""/>
        <dsp:cNvSpPr/>
      </dsp:nvSpPr>
      <dsp:spPr>
        <a:xfrm>
          <a:off x="1258232" y="1362189"/>
          <a:ext cx="9257367" cy="108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293" tIns="115293" rIns="115293" bIns="115293" numCol="1" spcCol="1270" anchor="ctr" anchorCtr="0">
          <a:noAutofit/>
        </a:bodyPr>
        <a:lstStyle/>
        <a:p>
          <a:pPr marL="0" lvl="0" indent="0" algn="l" defTabSz="889000">
            <a:lnSpc>
              <a:spcPct val="90000"/>
            </a:lnSpc>
            <a:spcBef>
              <a:spcPct val="0"/>
            </a:spcBef>
            <a:spcAft>
              <a:spcPct val="35000"/>
            </a:spcAft>
            <a:buNone/>
          </a:pPr>
          <a:r>
            <a:rPr lang="en-US" sz="2000" b="1" kern="1200"/>
            <a:t>Predictive Modeling:</a:t>
          </a:r>
          <a:r>
            <a:rPr lang="en-US" sz="2000" b="0" kern="1200"/>
            <a:t> </a:t>
          </a:r>
          <a:r>
            <a:rPr lang="en-US" sz="2000" kern="1200"/>
            <a:t>Create machine learning models to predict Airbnb rental prices and Zillow home values, empowering data-driven property investment decisions.</a:t>
          </a:r>
        </a:p>
      </dsp:txBody>
      <dsp:txXfrm>
        <a:off x="1258232" y="1362189"/>
        <a:ext cx="9257367" cy="1089378"/>
      </dsp:txXfrm>
    </dsp:sp>
    <dsp:sp modelId="{3CFD18B8-3C64-417C-8CDC-F76D5BCD101E}">
      <dsp:nvSpPr>
        <dsp:cNvPr id="0" name=""/>
        <dsp:cNvSpPr/>
      </dsp:nvSpPr>
      <dsp:spPr>
        <a:xfrm>
          <a:off x="0" y="2723912"/>
          <a:ext cx="10515600" cy="1089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699271-B982-4619-88D0-73646E66E41D}">
      <dsp:nvSpPr>
        <dsp:cNvPr id="0" name=""/>
        <dsp:cNvSpPr/>
      </dsp:nvSpPr>
      <dsp:spPr>
        <a:xfrm>
          <a:off x="329537" y="2969022"/>
          <a:ext cx="599158" cy="599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CA1927-3F2E-41AA-BFC2-5E46E4158FF0}">
      <dsp:nvSpPr>
        <dsp:cNvPr id="0" name=""/>
        <dsp:cNvSpPr/>
      </dsp:nvSpPr>
      <dsp:spPr>
        <a:xfrm>
          <a:off x="1258232" y="2723912"/>
          <a:ext cx="9257367" cy="108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293" tIns="115293" rIns="115293" bIns="115293" numCol="1" spcCol="1270" anchor="ctr" anchorCtr="0">
          <a:noAutofit/>
        </a:bodyPr>
        <a:lstStyle/>
        <a:p>
          <a:pPr marL="0" lvl="0" indent="0" algn="l" defTabSz="889000">
            <a:lnSpc>
              <a:spcPct val="90000"/>
            </a:lnSpc>
            <a:spcBef>
              <a:spcPct val="0"/>
            </a:spcBef>
            <a:spcAft>
              <a:spcPct val="35000"/>
            </a:spcAft>
            <a:buNone/>
          </a:pPr>
          <a:r>
            <a:rPr lang="en-US" sz="2000" b="1" kern="1200"/>
            <a:t>Strategic Investment Outcomes:</a:t>
          </a:r>
          <a:r>
            <a:rPr lang="en-US" sz="2000" b="0" kern="1200"/>
            <a:t> </a:t>
          </a:r>
          <a:r>
            <a:rPr lang="en-US" sz="2000" kern="1200"/>
            <a:t>Forge a strong connection between rental rates and property values, offering actionable advice for customers and property owners to navigate future market conditions effectively.</a:t>
          </a:r>
        </a:p>
      </dsp:txBody>
      <dsp:txXfrm>
        <a:off x="1258232" y="2723912"/>
        <a:ext cx="9257367" cy="1089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C51E6-576D-4434-907E-CEF825D7AEF2}">
      <dsp:nvSpPr>
        <dsp:cNvPr id="0" name=""/>
        <dsp:cNvSpPr/>
      </dsp:nvSpPr>
      <dsp:spPr>
        <a:xfrm>
          <a:off x="0" y="3776"/>
          <a:ext cx="10515600" cy="804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E62F5A-CCC1-443D-802F-8FA419B7D420}">
      <dsp:nvSpPr>
        <dsp:cNvPr id="0" name=""/>
        <dsp:cNvSpPr/>
      </dsp:nvSpPr>
      <dsp:spPr>
        <a:xfrm>
          <a:off x="243342" y="184775"/>
          <a:ext cx="442441" cy="442441"/>
        </a:xfrm>
        <a:prstGeom prst="rect">
          <a:avLst/>
        </a:prstGeom>
        <a:solidFill>
          <a:schemeClr val="accent2">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44B49B-08D6-4354-A394-FBC31DFE4EF9}">
      <dsp:nvSpPr>
        <dsp:cNvPr id="0" name=""/>
        <dsp:cNvSpPr/>
      </dsp:nvSpPr>
      <dsp:spPr>
        <a:xfrm>
          <a:off x="929127" y="3776"/>
          <a:ext cx="4732020" cy="80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6" tIns="85136" rIns="85136" bIns="85136" numCol="1" spcCol="1270" anchor="ctr" anchorCtr="0">
          <a:noAutofit/>
        </a:bodyPr>
        <a:lstStyle/>
        <a:p>
          <a:pPr marL="0" lvl="0" indent="0" algn="l" defTabSz="844550">
            <a:lnSpc>
              <a:spcPct val="100000"/>
            </a:lnSpc>
            <a:spcBef>
              <a:spcPct val="0"/>
            </a:spcBef>
            <a:spcAft>
              <a:spcPct val="35000"/>
            </a:spcAft>
            <a:buNone/>
          </a:pPr>
          <a:r>
            <a:rPr lang="en-US" sz="1900" kern="1200">
              <a:latin typeface="Aptos Display" panose="020F0302020204030204"/>
            </a:rPr>
            <a:t>Handling Missing Data:</a:t>
          </a:r>
          <a:endParaRPr lang="en-US" sz="1900" kern="1200"/>
        </a:p>
      </dsp:txBody>
      <dsp:txXfrm>
        <a:off x="929127" y="3776"/>
        <a:ext cx="4732020" cy="804439"/>
      </dsp:txXfrm>
    </dsp:sp>
    <dsp:sp modelId="{D0981227-DD65-4B9E-87B0-134C1419ECEE}">
      <dsp:nvSpPr>
        <dsp:cNvPr id="0" name=""/>
        <dsp:cNvSpPr/>
      </dsp:nvSpPr>
      <dsp:spPr>
        <a:xfrm>
          <a:off x="5661147" y="3776"/>
          <a:ext cx="4854452" cy="80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6" tIns="85136" rIns="85136" bIns="85136" numCol="1" spcCol="1270" anchor="ctr" anchorCtr="0">
          <a:noAutofit/>
        </a:bodyPr>
        <a:lstStyle/>
        <a:p>
          <a:pPr marL="0" lvl="0" indent="0" algn="l" defTabSz="488950">
            <a:lnSpc>
              <a:spcPct val="100000"/>
            </a:lnSpc>
            <a:spcBef>
              <a:spcPct val="0"/>
            </a:spcBef>
            <a:spcAft>
              <a:spcPct val="35000"/>
            </a:spcAft>
            <a:buNone/>
          </a:pPr>
          <a:r>
            <a:rPr lang="en-US" sz="1100" kern="1200">
              <a:latin typeface="Aptos Display" panose="020F0302020204030204"/>
            </a:rPr>
            <a:t>NUMERIC: Mean and mode imputation</a:t>
          </a:r>
          <a:endParaRPr lang="en-US" sz="1100" kern="1200"/>
        </a:p>
        <a:p>
          <a:pPr marL="0" lvl="0" indent="0" algn="l" defTabSz="488950">
            <a:lnSpc>
              <a:spcPct val="100000"/>
            </a:lnSpc>
            <a:spcBef>
              <a:spcPct val="0"/>
            </a:spcBef>
            <a:spcAft>
              <a:spcPct val="35000"/>
            </a:spcAft>
            <a:buNone/>
          </a:pPr>
          <a:r>
            <a:rPr lang="en-US" sz="1100" kern="1200">
              <a:latin typeface="Aptos Display" panose="020F0302020204030204"/>
            </a:rPr>
            <a:t>CATEGORICAL: KNN Imputation</a:t>
          </a:r>
        </a:p>
      </dsp:txBody>
      <dsp:txXfrm>
        <a:off x="5661147" y="3776"/>
        <a:ext cx="4854452" cy="804439"/>
      </dsp:txXfrm>
    </dsp:sp>
    <dsp:sp modelId="{F80646AA-41CB-42B5-9084-B3A22E9A2650}">
      <dsp:nvSpPr>
        <dsp:cNvPr id="0" name=""/>
        <dsp:cNvSpPr/>
      </dsp:nvSpPr>
      <dsp:spPr>
        <a:xfrm>
          <a:off x="0" y="1009325"/>
          <a:ext cx="10515600" cy="804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946E1-9DA2-411D-8439-90EC7E4D3820}">
      <dsp:nvSpPr>
        <dsp:cNvPr id="0" name=""/>
        <dsp:cNvSpPr/>
      </dsp:nvSpPr>
      <dsp:spPr>
        <a:xfrm>
          <a:off x="243342" y="1190324"/>
          <a:ext cx="442441" cy="442441"/>
        </a:xfrm>
        <a:prstGeom prst="rect">
          <a:avLst/>
        </a:prstGeom>
        <a:solidFill>
          <a:schemeClr val="accent3">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496066-43D3-4DFD-ABDD-B3053ADD39A9}">
      <dsp:nvSpPr>
        <dsp:cNvPr id="0" name=""/>
        <dsp:cNvSpPr/>
      </dsp:nvSpPr>
      <dsp:spPr>
        <a:xfrm>
          <a:off x="929127" y="1009325"/>
          <a:ext cx="4732020" cy="80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6" tIns="85136" rIns="85136" bIns="85136" numCol="1" spcCol="1270" anchor="ctr" anchorCtr="0">
          <a:noAutofit/>
        </a:bodyPr>
        <a:lstStyle/>
        <a:p>
          <a:pPr marL="0" lvl="0" indent="0" algn="l" defTabSz="844550">
            <a:lnSpc>
              <a:spcPct val="100000"/>
            </a:lnSpc>
            <a:spcBef>
              <a:spcPct val="0"/>
            </a:spcBef>
            <a:spcAft>
              <a:spcPct val="35000"/>
            </a:spcAft>
            <a:buNone/>
          </a:pPr>
          <a:r>
            <a:rPr lang="en-US" sz="1900" kern="1200">
              <a:latin typeface="Aptos Display" panose="020F0302020204030204"/>
            </a:rPr>
            <a:t>Outlier Detection and Handling:</a:t>
          </a:r>
          <a:endParaRPr lang="en-US" sz="1900" kern="1200"/>
        </a:p>
      </dsp:txBody>
      <dsp:txXfrm>
        <a:off x="929127" y="1009325"/>
        <a:ext cx="4732020" cy="804439"/>
      </dsp:txXfrm>
    </dsp:sp>
    <dsp:sp modelId="{4A01B91D-A681-4820-876B-D3AF34B9A866}">
      <dsp:nvSpPr>
        <dsp:cNvPr id="0" name=""/>
        <dsp:cNvSpPr/>
      </dsp:nvSpPr>
      <dsp:spPr>
        <a:xfrm>
          <a:off x="5661147" y="1009325"/>
          <a:ext cx="4854452" cy="80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6" tIns="85136" rIns="85136" bIns="85136" numCol="1" spcCol="1270" anchor="ctr" anchorCtr="0">
          <a:noAutofit/>
        </a:bodyPr>
        <a:lstStyle/>
        <a:p>
          <a:pPr marL="0" lvl="0" indent="0" algn="l" defTabSz="488950">
            <a:lnSpc>
              <a:spcPct val="100000"/>
            </a:lnSpc>
            <a:spcBef>
              <a:spcPct val="0"/>
            </a:spcBef>
            <a:spcAft>
              <a:spcPct val="35000"/>
            </a:spcAft>
            <a:buNone/>
          </a:pPr>
          <a:r>
            <a:rPr lang="en-US" sz="1100" kern="1200">
              <a:latin typeface="Aptos Display" panose="020F0302020204030204"/>
            </a:rPr>
            <a:t>IQR METHOD</a:t>
          </a:r>
          <a:endParaRPr lang="en-US" sz="1100" kern="1200"/>
        </a:p>
        <a:p>
          <a:pPr marL="0" lvl="0" indent="0" algn="l" defTabSz="488950">
            <a:lnSpc>
              <a:spcPct val="100000"/>
            </a:lnSpc>
            <a:spcBef>
              <a:spcPct val="0"/>
            </a:spcBef>
            <a:spcAft>
              <a:spcPct val="35000"/>
            </a:spcAft>
            <a:buNone/>
          </a:pPr>
          <a:r>
            <a:rPr lang="en-US" sz="1100" kern="1200">
              <a:latin typeface="Aptos Display" panose="020F0302020204030204"/>
            </a:rPr>
            <a:t>Replace outliers outside the bounds with </a:t>
          </a:r>
          <a:r>
            <a:rPr lang="en-US" sz="1100" kern="1200" err="1">
              <a:latin typeface="Aptos Display" panose="020F0302020204030204"/>
            </a:rPr>
            <a:t>NaN</a:t>
          </a:r>
          <a:r>
            <a:rPr lang="en-US" sz="1100" kern="1200">
              <a:latin typeface="Aptos Display" panose="020F0302020204030204"/>
            </a:rPr>
            <a:t>.</a:t>
          </a:r>
          <a:endParaRPr lang="en-US" sz="1100" kern="1200"/>
        </a:p>
        <a:p>
          <a:pPr marL="0" lvl="0" indent="0" algn="l" defTabSz="488950">
            <a:lnSpc>
              <a:spcPct val="100000"/>
            </a:lnSpc>
            <a:spcBef>
              <a:spcPct val="0"/>
            </a:spcBef>
            <a:spcAft>
              <a:spcPct val="35000"/>
            </a:spcAft>
            <a:buNone/>
          </a:pPr>
          <a:r>
            <a:rPr lang="en-US" sz="1100" kern="1200">
              <a:latin typeface="Aptos Display" panose="020F0302020204030204"/>
            </a:rPr>
            <a:t>Fill </a:t>
          </a:r>
          <a:r>
            <a:rPr lang="en-US" sz="1100" kern="1200" err="1">
              <a:latin typeface="Aptos Display" panose="020F0302020204030204"/>
            </a:rPr>
            <a:t>NaN</a:t>
          </a:r>
          <a:r>
            <a:rPr lang="en-US" sz="1100" kern="1200">
              <a:latin typeface="Aptos Display" panose="020F0302020204030204"/>
            </a:rPr>
            <a:t> values with the median of that column.</a:t>
          </a:r>
          <a:endParaRPr lang="en-US" sz="1100" kern="1200"/>
        </a:p>
      </dsp:txBody>
      <dsp:txXfrm>
        <a:off x="5661147" y="1009325"/>
        <a:ext cx="4854452" cy="804439"/>
      </dsp:txXfrm>
    </dsp:sp>
    <dsp:sp modelId="{F72B9018-3677-4BB9-8635-547C979672B9}">
      <dsp:nvSpPr>
        <dsp:cNvPr id="0" name=""/>
        <dsp:cNvSpPr/>
      </dsp:nvSpPr>
      <dsp:spPr>
        <a:xfrm>
          <a:off x="0" y="2014874"/>
          <a:ext cx="10515600" cy="804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225A8-9399-42D7-B7B7-835A8B364B19}">
      <dsp:nvSpPr>
        <dsp:cNvPr id="0" name=""/>
        <dsp:cNvSpPr/>
      </dsp:nvSpPr>
      <dsp:spPr>
        <a:xfrm>
          <a:off x="243342" y="2195873"/>
          <a:ext cx="442441" cy="442441"/>
        </a:xfrm>
        <a:prstGeom prst="rect">
          <a:avLst/>
        </a:prstGeom>
        <a:solidFill>
          <a:schemeClr val="accent4">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E01F3F-0C77-422D-840E-90963701E66E}">
      <dsp:nvSpPr>
        <dsp:cNvPr id="0" name=""/>
        <dsp:cNvSpPr/>
      </dsp:nvSpPr>
      <dsp:spPr>
        <a:xfrm>
          <a:off x="929127" y="2014874"/>
          <a:ext cx="4732020" cy="80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6" tIns="85136" rIns="85136" bIns="85136" numCol="1" spcCol="1270" anchor="ctr" anchorCtr="0">
          <a:noAutofit/>
        </a:bodyPr>
        <a:lstStyle/>
        <a:p>
          <a:pPr marL="0" lvl="0" indent="0" algn="l" defTabSz="844550">
            <a:lnSpc>
              <a:spcPct val="100000"/>
            </a:lnSpc>
            <a:spcBef>
              <a:spcPct val="0"/>
            </a:spcBef>
            <a:spcAft>
              <a:spcPct val="35000"/>
            </a:spcAft>
            <a:buNone/>
          </a:pPr>
          <a:r>
            <a:rPr lang="en-US" sz="1900" kern="1200">
              <a:latin typeface="Aptos Display" panose="020F0302020204030204"/>
            </a:rPr>
            <a:t>Transformation:</a:t>
          </a:r>
          <a:endParaRPr lang="en-US" sz="1900" kern="1200"/>
        </a:p>
      </dsp:txBody>
      <dsp:txXfrm>
        <a:off x="929127" y="2014874"/>
        <a:ext cx="4732020" cy="804439"/>
      </dsp:txXfrm>
    </dsp:sp>
    <dsp:sp modelId="{A45E5231-F555-46C5-9476-0B7F0C2CE8C1}">
      <dsp:nvSpPr>
        <dsp:cNvPr id="0" name=""/>
        <dsp:cNvSpPr/>
      </dsp:nvSpPr>
      <dsp:spPr>
        <a:xfrm>
          <a:off x="5661147" y="2014874"/>
          <a:ext cx="4854452" cy="80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6" tIns="85136" rIns="85136" bIns="85136" numCol="1" spcCol="1270" anchor="ctr" anchorCtr="0">
          <a:noAutofit/>
        </a:bodyPr>
        <a:lstStyle/>
        <a:p>
          <a:pPr marL="0" lvl="0" indent="0" algn="l" defTabSz="488950">
            <a:lnSpc>
              <a:spcPct val="100000"/>
            </a:lnSpc>
            <a:spcBef>
              <a:spcPct val="0"/>
            </a:spcBef>
            <a:spcAft>
              <a:spcPct val="35000"/>
            </a:spcAft>
            <a:buNone/>
          </a:pPr>
          <a:r>
            <a:rPr lang="en-US" sz="1100" kern="1200">
              <a:latin typeface="Aptos Display" panose="020F0302020204030204"/>
            </a:rPr>
            <a:t>Dropping redundant columns, addition of new columns and datatype corrections</a:t>
          </a:r>
          <a:endParaRPr lang="en-US" sz="1100" kern="1200"/>
        </a:p>
      </dsp:txBody>
      <dsp:txXfrm>
        <a:off x="5661147" y="2014874"/>
        <a:ext cx="4854452" cy="804439"/>
      </dsp:txXfrm>
    </dsp:sp>
    <dsp:sp modelId="{6E917C88-6EC5-408A-A9B8-55D2ADD182BA}">
      <dsp:nvSpPr>
        <dsp:cNvPr id="0" name=""/>
        <dsp:cNvSpPr/>
      </dsp:nvSpPr>
      <dsp:spPr>
        <a:xfrm>
          <a:off x="0" y="3020423"/>
          <a:ext cx="10515600" cy="804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28385-8176-4CE9-9BD3-34AFC05B342B}">
      <dsp:nvSpPr>
        <dsp:cNvPr id="0" name=""/>
        <dsp:cNvSpPr/>
      </dsp:nvSpPr>
      <dsp:spPr>
        <a:xfrm>
          <a:off x="243342" y="3201422"/>
          <a:ext cx="442441" cy="442441"/>
        </a:xfrm>
        <a:prstGeom prst="rect">
          <a:avLst/>
        </a:prstGeom>
        <a:solidFill>
          <a:schemeClr val="accent5">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95ED20-A5DF-4E7C-8AB3-FB367E73117A}">
      <dsp:nvSpPr>
        <dsp:cNvPr id="0" name=""/>
        <dsp:cNvSpPr/>
      </dsp:nvSpPr>
      <dsp:spPr>
        <a:xfrm>
          <a:off x="929127" y="3020423"/>
          <a:ext cx="9586472" cy="80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6" tIns="85136" rIns="85136" bIns="85136" numCol="1" spcCol="1270" anchor="ctr" anchorCtr="0">
          <a:noAutofit/>
        </a:bodyPr>
        <a:lstStyle/>
        <a:p>
          <a:pPr marL="0" lvl="0" indent="0" algn="l" defTabSz="844550">
            <a:lnSpc>
              <a:spcPct val="100000"/>
            </a:lnSpc>
            <a:spcBef>
              <a:spcPct val="0"/>
            </a:spcBef>
            <a:spcAft>
              <a:spcPct val="35000"/>
            </a:spcAft>
            <a:buNone/>
          </a:pPr>
          <a:r>
            <a:rPr lang="en-US" sz="1900" kern="1200">
              <a:latin typeface="Aptos Display" panose="020F0302020204030204"/>
            </a:rPr>
            <a:t>Combine different city data as one </a:t>
          </a:r>
          <a:r>
            <a:rPr lang="en-US" sz="1900" kern="1200" err="1">
              <a:latin typeface="Aptos Display" panose="020F0302020204030204"/>
            </a:rPr>
            <a:t>Airbnb_data</a:t>
          </a:r>
          <a:r>
            <a:rPr lang="en-US" sz="1900" kern="1200">
              <a:latin typeface="Aptos Display" panose="020F0302020204030204"/>
            </a:rPr>
            <a:t> and combine different bedrooms data into a single data frame called </a:t>
          </a:r>
          <a:r>
            <a:rPr lang="en-US" sz="1900" kern="1200" err="1">
              <a:latin typeface="Aptos Display" panose="020F0302020204030204"/>
            </a:rPr>
            <a:t>zillow_data</a:t>
          </a:r>
          <a:r>
            <a:rPr lang="en-US" sz="1900" kern="1200">
              <a:latin typeface="Aptos Display" panose="020F0302020204030204"/>
            </a:rPr>
            <a:t>.</a:t>
          </a:r>
          <a:endParaRPr lang="en-US" sz="1900" kern="1200"/>
        </a:p>
      </dsp:txBody>
      <dsp:txXfrm>
        <a:off x="929127" y="3020423"/>
        <a:ext cx="9586472" cy="804439"/>
      </dsp:txXfrm>
    </dsp:sp>
    <dsp:sp modelId="{A8CA3BE5-5F2B-4FBC-ADDB-716F31130CF9}">
      <dsp:nvSpPr>
        <dsp:cNvPr id="0" name=""/>
        <dsp:cNvSpPr/>
      </dsp:nvSpPr>
      <dsp:spPr>
        <a:xfrm>
          <a:off x="0" y="4025973"/>
          <a:ext cx="10515600" cy="804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1010B-2BC9-43FC-95D1-4268835AD88D}">
      <dsp:nvSpPr>
        <dsp:cNvPr id="0" name=""/>
        <dsp:cNvSpPr/>
      </dsp:nvSpPr>
      <dsp:spPr>
        <a:xfrm>
          <a:off x="243342" y="4206971"/>
          <a:ext cx="442441" cy="442441"/>
        </a:xfrm>
        <a:prstGeom prst="rect">
          <a:avLst/>
        </a:prstGeom>
        <a:solidFill>
          <a:schemeClr val="accent6">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8F0E45-87BC-40C5-A1C1-7E82D496B801}">
      <dsp:nvSpPr>
        <dsp:cNvPr id="0" name=""/>
        <dsp:cNvSpPr/>
      </dsp:nvSpPr>
      <dsp:spPr>
        <a:xfrm>
          <a:off x="929127" y="4025973"/>
          <a:ext cx="9586472" cy="80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6" tIns="85136" rIns="85136" bIns="85136" numCol="1" spcCol="1270" anchor="ctr" anchorCtr="0">
          <a:noAutofit/>
        </a:bodyPr>
        <a:lstStyle/>
        <a:p>
          <a:pPr marL="0" lvl="0" indent="0" algn="l" defTabSz="844550">
            <a:lnSpc>
              <a:spcPct val="100000"/>
            </a:lnSpc>
            <a:spcBef>
              <a:spcPct val="0"/>
            </a:spcBef>
            <a:spcAft>
              <a:spcPct val="35000"/>
            </a:spcAft>
            <a:buNone/>
          </a:pPr>
          <a:r>
            <a:rPr lang="en-US" sz="1900" kern="1200">
              <a:latin typeface="Aptos Display" panose="020F0302020204030204"/>
            </a:rPr>
            <a:t>Feature Engineering by standardizing numerical features and encoding categorical features</a:t>
          </a:r>
        </a:p>
      </dsp:txBody>
      <dsp:txXfrm>
        <a:off x="929127" y="4025973"/>
        <a:ext cx="9586472" cy="804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51419-ECA7-4924-B342-993D4D1A42B2}">
      <dsp:nvSpPr>
        <dsp:cNvPr id="0" name=""/>
        <dsp:cNvSpPr/>
      </dsp:nvSpPr>
      <dsp:spPr>
        <a:xfrm>
          <a:off x="4762864" y="1481643"/>
          <a:ext cx="91440" cy="474961"/>
        </a:xfrm>
        <a:custGeom>
          <a:avLst/>
          <a:gdLst/>
          <a:ahLst/>
          <a:cxnLst/>
          <a:rect l="0" t="0" r="0" b="0"/>
          <a:pathLst>
            <a:path>
              <a:moveTo>
                <a:pt x="45720" y="0"/>
              </a:moveTo>
              <a:lnTo>
                <a:pt x="45720" y="474961"/>
              </a:lnTo>
            </a:path>
          </a:pathLst>
        </a:custGeom>
        <a:noFill/>
        <a:ln w="1905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7108A1-DD9F-4EB9-9DCD-8865F52EC74A}">
      <dsp:nvSpPr>
        <dsp:cNvPr id="0" name=""/>
        <dsp:cNvSpPr/>
      </dsp:nvSpPr>
      <dsp:spPr>
        <a:xfrm>
          <a:off x="0" y="444622"/>
          <a:ext cx="1633104" cy="103702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DF311AF-908B-473B-9A0A-2C7AE67E41E5}">
      <dsp:nvSpPr>
        <dsp:cNvPr id="0" name=""/>
        <dsp:cNvSpPr/>
      </dsp:nvSpPr>
      <dsp:spPr>
        <a:xfrm>
          <a:off x="181456" y="617005"/>
          <a:ext cx="1633104" cy="10370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t>Data Split: </a:t>
          </a:r>
          <a:r>
            <a:rPr lang="en-US" sz="1100" kern="1200"/>
            <a:t>Train: 70, Valid:15, Test:15</a:t>
          </a:r>
        </a:p>
      </dsp:txBody>
      <dsp:txXfrm>
        <a:off x="211829" y="647378"/>
        <a:ext cx="1572358" cy="976275"/>
      </dsp:txXfrm>
    </dsp:sp>
    <dsp:sp modelId="{D38746CB-57AA-4EFC-9DF4-D828952C7833}">
      <dsp:nvSpPr>
        <dsp:cNvPr id="0" name=""/>
        <dsp:cNvSpPr/>
      </dsp:nvSpPr>
      <dsp:spPr>
        <a:xfrm>
          <a:off x="1996016" y="444622"/>
          <a:ext cx="1633104" cy="103702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D668D89-2AB8-4002-9BA5-859F2013FB4A}">
      <dsp:nvSpPr>
        <dsp:cNvPr id="0" name=""/>
        <dsp:cNvSpPr/>
      </dsp:nvSpPr>
      <dsp:spPr>
        <a:xfrm>
          <a:off x="2177472" y="617005"/>
          <a:ext cx="1633104" cy="10370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t>Models Used: </a:t>
          </a:r>
          <a:r>
            <a:rPr lang="en-US" sz="1100" b="1" kern="1200">
              <a:latin typeface="Aptos Display" panose="020F0302020204030204"/>
            </a:rPr>
            <a:t>Linear Regression, Random Forest Classifier, XG-Boost</a:t>
          </a:r>
          <a:br>
            <a:rPr lang="en-US" sz="1100" kern="1200"/>
          </a:br>
          <a:endParaRPr lang="en-US" sz="1100" kern="1200"/>
        </a:p>
      </dsp:txBody>
      <dsp:txXfrm>
        <a:off x="2207845" y="647378"/>
        <a:ext cx="1572358" cy="976275"/>
      </dsp:txXfrm>
    </dsp:sp>
    <dsp:sp modelId="{3169798F-967B-4849-8E11-8530C01C8EAA}">
      <dsp:nvSpPr>
        <dsp:cNvPr id="0" name=""/>
        <dsp:cNvSpPr/>
      </dsp:nvSpPr>
      <dsp:spPr>
        <a:xfrm>
          <a:off x="3992032" y="444622"/>
          <a:ext cx="1633104" cy="103702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B700EBF-119A-4449-96AF-F77AE6AC4173}">
      <dsp:nvSpPr>
        <dsp:cNvPr id="0" name=""/>
        <dsp:cNvSpPr/>
      </dsp:nvSpPr>
      <dsp:spPr>
        <a:xfrm>
          <a:off x="4173488" y="617005"/>
          <a:ext cx="1633104" cy="10370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t>Best Model: </a:t>
          </a:r>
          <a:r>
            <a:rPr lang="en-US" sz="1100" b="1" kern="1200">
              <a:latin typeface="Aptos Display" panose="020F0302020204030204"/>
            </a:rPr>
            <a:t>Random Forest Regressor</a:t>
          </a:r>
          <a:endParaRPr lang="en-US" sz="1100" kern="1200"/>
        </a:p>
      </dsp:txBody>
      <dsp:txXfrm>
        <a:off x="4203861" y="647378"/>
        <a:ext cx="1572358" cy="976275"/>
      </dsp:txXfrm>
    </dsp:sp>
    <dsp:sp modelId="{2F560A46-7D1C-431D-AEE9-8C91CDB7554A}">
      <dsp:nvSpPr>
        <dsp:cNvPr id="0" name=""/>
        <dsp:cNvSpPr/>
      </dsp:nvSpPr>
      <dsp:spPr>
        <a:xfrm>
          <a:off x="3992032" y="1956604"/>
          <a:ext cx="1633104" cy="103702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6056E09-D09D-44CC-92B2-47C06EB522CA}">
      <dsp:nvSpPr>
        <dsp:cNvPr id="0" name=""/>
        <dsp:cNvSpPr/>
      </dsp:nvSpPr>
      <dsp:spPr>
        <a:xfrm>
          <a:off x="4173488" y="2128987"/>
          <a:ext cx="1633104" cy="10370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err="1">
              <a:latin typeface="Aptos Display" panose="020F0302020204030204"/>
            </a:rPr>
            <a:t>Regressor_n_estimators</a:t>
          </a:r>
          <a:r>
            <a:rPr lang="en-US" sz="1100" kern="1200">
              <a:latin typeface="Aptos Display" panose="020F0302020204030204"/>
            </a:rPr>
            <a:t>: 750</a:t>
          </a:r>
          <a:endParaRPr lang="en-US" sz="1100" kern="1200"/>
        </a:p>
      </dsp:txBody>
      <dsp:txXfrm>
        <a:off x="4203861" y="2159360"/>
        <a:ext cx="1572358" cy="976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AEB4D-C6F8-4344-86D8-FF5420392E93}">
      <dsp:nvSpPr>
        <dsp:cNvPr id="0" name=""/>
        <dsp:cNvSpPr/>
      </dsp:nvSpPr>
      <dsp:spPr>
        <a:xfrm>
          <a:off x="0" y="885298"/>
          <a:ext cx="4818888" cy="378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5327DF-C76E-41CD-9468-18B45245F4F2}">
      <dsp:nvSpPr>
        <dsp:cNvPr id="0" name=""/>
        <dsp:cNvSpPr/>
      </dsp:nvSpPr>
      <dsp:spPr>
        <a:xfrm>
          <a:off x="240944" y="663898"/>
          <a:ext cx="3373221" cy="442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500" tIns="0" rIns="127500" bIns="0" numCol="1" spcCol="1270" anchor="ctr" anchorCtr="0">
          <a:noAutofit/>
        </a:bodyPr>
        <a:lstStyle/>
        <a:p>
          <a:pPr marL="0" lvl="0" indent="0" algn="l" defTabSz="666750">
            <a:lnSpc>
              <a:spcPct val="90000"/>
            </a:lnSpc>
            <a:spcBef>
              <a:spcPct val="0"/>
            </a:spcBef>
            <a:spcAft>
              <a:spcPct val="35000"/>
            </a:spcAft>
            <a:buNone/>
          </a:pPr>
          <a:r>
            <a:rPr lang="en-US" sz="1500" b="1" kern="1200" dirty="0"/>
            <a:t>Data Split: </a:t>
          </a:r>
          <a:r>
            <a:rPr lang="en-US" sz="1500" kern="1200" dirty="0"/>
            <a:t>Train: 70, Valid:15, Test:15</a:t>
          </a:r>
        </a:p>
      </dsp:txBody>
      <dsp:txXfrm>
        <a:off x="262560" y="685514"/>
        <a:ext cx="3329989" cy="399568"/>
      </dsp:txXfrm>
    </dsp:sp>
    <dsp:sp modelId="{51B8C9DF-AD7E-4CC7-951A-3F8314929CF2}">
      <dsp:nvSpPr>
        <dsp:cNvPr id="0" name=""/>
        <dsp:cNvSpPr/>
      </dsp:nvSpPr>
      <dsp:spPr>
        <a:xfrm>
          <a:off x="0" y="1565698"/>
          <a:ext cx="4818888" cy="378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CE4222-4677-4F2D-87F9-0AE00D98274A}">
      <dsp:nvSpPr>
        <dsp:cNvPr id="0" name=""/>
        <dsp:cNvSpPr/>
      </dsp:nvSpPr>
      <dsp:spPr>
        <a:xfrm>
          <a:off x="240944" y="1344298"/>
          <a:ext cx="3373221" cy="442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500" tIns="0" rIns="127500" bIns="0" numCol="1" spcCol="1270" anchor="ctr" anchorCtr="0">
          <a:noAutofit/>
        </a:bodyPr>
        <a:lstStyle/>
        <a:p>
          <a:pPr marL="0" lvl="0" indent="0" algn="l" defTabSz="666750">
            <a:lnSpc>
              <a:spcPct val="90000"/>
            </a:lnSpc>
            <a:spcBef>
              <a:spcPct val="0"/>
            </a:spcBef>
            <a:spcAft>
              <a:spcPct val="35000"/>
            </a:spcAft>
            <a:buNone/>
          </a:pPr>
          <a:r>
            <a:rPr lang="en-US" sz="1500" b="1" kern="1200" dirty="0"/>
            <a:t>Models Used: </a:t>
          </a:r>
          <a:r>
            <a:rPr lang="en-US" sz="1500" kern="1200" dirty="0"/>
            <a:t>N-Beats, LSTM</a:t>
          </a:r>
          <a:br>
            <a:rPr lang="en-US" sz="1500" kern="1200" dirty="0"/>
          </a:br>
          <a:endParaRPr lang="en-US" sz="1500" kern="1200" dirty="0"/>
        </a:p>
      </dsp:txBody>
      <dsp:txXfrm>
        <a:off x="262560" y="1365914"/>
        <a:ext cx="3329989" cy="399568"/>
      </dsp:txXfrm>
    </dsp:sp>
    <dsp:sp modelId="{6959F1F4-C189-49D3-86FD-57903144E13E}">
      <dsp:nvSpPr>
        <dsp:cNvPr id="0" name=""/>
        <dsp:cNvSpPr/>
      </dsp:nvSpPr>
      <dsp:spPr>
        <a:xfrm>
          <a:off x="0" y="2246098"/>
          <a:ext cx="4818888" cy="637875"/>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3999" tIns="312420" rIns="37399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Epochs Size: 250 (25 Max trails for </a:t>
          </a:r>
          <a:r>
            <a:rPr lang="en-US" sz="1500" kern="1200" dirty="0">
              <a:latin typeface="Aptos Display" panose="020F0302020204030204"/>
            </a:rPr>
            <a:t>100</a:t>
          </a:r>
          <a:r>
            <a:rPr lang="en-US" sz="1500" kern="1200" dirty="0"/>
            <a:t> epochs)</a:t>
          </a:r>
        </a:p>
      </dsp:txBody>
      <dsp:txXfrm>
        <a:off x="0" y="2246098"/>
        <a:ext cx="4818888" cy="637875"/>
      </dsp:txXfrm>
    </dsp:sp>
    <dsp:sp modelId="{FA19C833-099B-417A-957A-FE3B576341BC}">
      <dsp:nvSpPr>
        <dsp:cNvPr id="0" name=""/>
        <dsp:cNvSpPr/>
      </dsp:nvSpPr>
      <dsp:spPr>
        <a:xfrm>
          <a:off x="240944" y="2024698"/>
          <a:ext cx="3373221" cy="442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500" tIns="0" rIns="127500" bIns="0" numCol="1" spcCol="1270" anchor="ctr" anchorCtr="0">
          <a:noAutofit/>
        </a:bodyPr>
        <a:lstStyle/>
        <a:p>
          <a:pPr marL="0" lvl="0" indent="0" algn="l" defTabSz="666750">
            <a:lnSpc>
              <a:spcPct val="90000"/>
            </a:lnSpc>
            <a:spcBef>
              <a:spcPct val="0"/>
            </a:spcBef>
            <a:spcAft>
              <a:spcPct val="35000"/>
            </a:spcAft>
            <a:buNone/>
          </a:pPr>
          <a:r>
            <a:rPr lang="en-US" sz="1500" b="1" kern="1200" dirty="0"/>
            <a:t>Best Model: </a:t>
          </a:r>
          <a:r>
            <a:rPr lang="en-US" sz="1500" kern="1200" dirty="0"/>
            <a:t>N-Beats</a:t>
          </a:r>
        </a:p>
      </dsp:txBody>
      <dsp:txXfrm>
        <a:off x="262560" y="2046314"/>
        <a:ext cx="3329989"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7E0D8-6304-46E8-8848-23310CF36D93}">
      <dsp:nvSpPr>
        <dsp:cNvPr id="0" name=""/>
        <dsp:cNvSpPr/>
      </dsp:nvSpPr>
      <dsp:spPr>
        <a:xfrm>
          <a:off x="0" y="0"/>
          <a:ext cx="7720223"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1" kern="1200" dirty="0"/>
            <a:t>Airbnb Rental Price Prediction</a:t>
          </a:r>
          <a:r>
            <a:rPr lang="en-US" sz="1600" kern="1200" dirty="0"/>
            <a:t>: Implemented various models, with the Random Forest Regressor achieving the best results (MAE: 101.609, R2: 0.333) after thorough preprocessing and hyperparameter tuning.</a:t>
          </a:r>
          <a:endParaRPr lang="en-US" sz="1600" kern="1200" dirty="0">
            <a:latin typeface="Aptos Display" panose="020F0302020204030204"/>
          </a:endParaRPr>
        </a:p>
      </dsp:txBody>
      <dsp:txXfrm>
        <a:off x="28038" y="28038"/>
        <a:ext cx="6606336" cy="901218"/>
      </dsp:txXfrm>
    </dsp:sp>
    <dsp:sp modelId="{A3E4AAB0-6797-477C-9BAB-BB9DD19D8765}">
      <dsp:nvSpPr>
        <dsp:cNvPr id="0" name=""/>
        <dsp:cNvSpPr/>
      </dsp:nvSpPr>
      <dsp:spPr>
        <a:xfrm>
          <a:off x="646568" y="1131347"/>
          <a:ext cx="7720223"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Zillow Home Value Prediction</a:t>
          </a:r>
          <a:r>
            <a:rPr lang="en-US" sz="1600" kern="1200" dirty="0"/>
            <a:t>: Utilized advanced techniques, with the N-Beats model excelling (R2: 0.978, MAE: 24,378.49) in predicting home values.</a:t>
          </a:r>
        </a:p>
      </dsp:txBody>
      <dsp:txXfrm>
        <a:off x="674606" y="1159385"/>
        <a:ext cx="6395337" cy="901218"/>
      </dsp:txXfrm>
    </dsp:sp>
    <dsp:sp modelId="{EA4EE9DC-9F74-403D-B7B2-55BCEB91C4D2}">
      <dsp:nvSpPr>
        <dsp:cNvPr id="0" name=""/>
        <dsp:cNvSpPr/>
      </dsp:nvSpPr>
      <dsp:spPr>
        <a:xfrm>
          <a:off x="1283487" y="2262695"/>
          <a:ext cx="7720223"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Model Performance</a:t>
          </a:r>
          <a:r>
            <a:rPr lang="en-US" sz="1600" kern="1200" dirty="0"/>
            <a:t>: These models significantly enhanced the project's predictive accuracy and reliability for real estate prices.</a:t>
          </a:r>
        </a:p>
      </dsp:txBody>
      <dsp:txXfrm>
        <a:off x="1311525" y="2290733"/>
        <a:ext cx="6404987" cy="901218"/>
      </dsp:txXfrm>
    </dsp:sp>
    <dsp:sp modelId="{7A78EB16-8F23-4562-B1E3-B5D07845633C}">
      <dsp:nvSpPr>
        <dsp:cNvPr id="0" name=""/>
        <dsp:cNvSpPr/>
      </dsp:nvSpPr>
      <dsp:spPr>
        <a:xfrm>
          <a:off x="1930055" y="3394043"/>
          <a:ext cx="7720223"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Impact</a:t>
          </a:r>
          <a:r>
            <a:rPr lang="en-US" sz="1600" kern="1200" dirty="0"/>
            <a:t>: Demonstrated the potential of machine learning in real estate analytics, highlighting the importance of data preprocessing and hyperparameter tuning for optimal performance.</a:t>
          </a:r>
        </a:p>
      </dsp:txBody>
      <dsp:txXfrm>
        <a:off x="1958093" y="3422081"/>
        <a:ext cx="6395337" cy="901218"/>
      </dsp:txXfrm>
    </dsp:sp>
    <dsp:sp modelId="{9CF13298-7937-41F0-B7A1-F396D8CB475F}">
      <dsp:nvSpPr>
        <dsp:cNvPr id="0" name=""/>
        <dsp:cNvSpPr/>
      </dsp:nvSpPr>
      <dsp:spPr>
        <a:xfrm>
          <a:off x="7097981" y="733200"/>
          <a:ext cx="622241" cy="622241"/>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237985" y="733200"/>
        <a:ext cx="342233" cy="468236"/>
      </dsp:txXfrm>
    </dsp:sp>
    <dsp:sp modelId="{B40CFF60-F66F-490F-8985-621FFDE9AAE6}">
      <dsp:nvSpPr>
        <dsp:cNvPr id="0" name=""/>
        <dsp:cNvSpPr/>
      </dsp:nvSpPr>
      <dsp:spPr>
        <a:xfrm>
          <a:off x="7744550" y="1864548"/>
          <a:ext cx="622241" cy="622241"/>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884554" y="1864548"/>
        <a:ext cx="342233" cy="468236"/>
      </dsp:txXfrm>
    </dsp:sp>
    <dsp:sp modelId="{ADD1068E-FD2F-4235-AE7B-B57FA5BB2808}">
      <dsp:nvSpPr>
        <dsp:cNvPr id="0" name=""/>
        <dsp:cNvSpPr/>
      </dsp:nvSpPr>
      <dsp:spPr>
        <a:xfrm>
          <a:off x="8381468" y="2995896"/>
          <a:ext cx="622241" cy="622241"/>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521472" y="2995896"/>
        <a:ext cx="342233" cy="4682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2263F-1A13-4684-9AB9-1228F66B58CE}">
      <dsp:nvSpPr>
        <dsp:cNvPr id="0" name=""/>
        <dsp:cNvSpPr/>
      </dsp:nvSpPr>
      <dsp:spPr>
        <a:xfrm>
          <a:off x="0" y="0"/>
          <a:ext cx="3243262" cy="3209902"/>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857" tIns="330200" rIns="252857" bIns="330200" numCol="1" spcCol="1270" anchor="t" anchorCtr="0">
          <a:noAutofit/>
        </a:bodyPr>
        <a:lstStyle/>
        <a:p>
          <a:pPr marL="0" lvl="0" indent="0" algn="l" defTabSz="666750">
            <a:lnSpc>
              <a:spcPct val="90000"/>
            </a:lnSpc>
            <a:spcBef>
              <a:spcPct val="0"/>
            </a:spcBef>
            <a:spcAft>
              <a:spcPct val="35000"/>
            </a:spcAft>
            <a:buNone/>
          </a:pPr>
          <a:r>
            <a:rPr lang="en-US" sz="1500" b="1" kern="1200"/>
            <a:t>Data Integration:</a:t>
          </a:r>
          <a:r>
            <a:rPr lang="en-US" sz="1500" kern="1200"/>
            <a:t> Explore crime rates, school district information, and transportation data to enrich predictive models.</a:t>
          </a:r>
        </a:p>
      </dsp:txBody>
      <dsp:txXfrm>
        <a:off x="0" y="1219762"/>
        <a:ext cx="3243262" cy="1925941"/>
      </dsp:txXfrm>
    </dsp:sp>
    <dsp:sp modelId="{F7DF8393-5987-4919-BD21-3A93C8EB0E5A}">
      <dsp:nvSpPr>
        <dsp:cNvPr id="0" name=""/>
        <dsp:cNvSpPr/>
      </dsp:nvSpPr>
      <dsp:spPr>
        <a:xfrm>
          <a:off x="1140145" y="320990"/>
          <a:ext cx="962970" cy="962970"/>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077" tIns="12700" rIns="75077" bIns="12700" numCol="1" spcCol="1270" anchor="ctr" anchorCtr="0">
          <a:noAutofit/>
        </a:bodyPr>
        <a:lstStyle/>
        <a:p>
          <a:pPr marL="0" lvl="0" indent="0" algn="ctr" defTabSz="2044700">
            <a:lnSpc>
              <a:spcPct val="90000"/>
            </a:lnSpc>
            <a:spcBef>
              <a:spcPct val="0"/>
            </a:spcBef>
            <a:spcAft>
              <a:spcPct val="35000"/>
            </a:spcAft>
            <a:buNone/>
          </a:pPr>
          <a:r>
            <a:rPr lang="en-US" sz="4600" kern="1200"/>
            <a:t>1</a:t>
          </a:r>
        </a:p>
      </dsp:txBody>
      <dsp:txXfrm>
        <a:off x="1281169" y="462014"/>
        <a:ext cx="680922" cy="680922"/>
      </dsp:txXfrm>
    </dsp:sp>
    <dsp:sp modelId="{D1BF6D71-187D-443E-A7A6-EA3CD81C3C19}">
      <dsp:nvSpPr>
        <dsp:cNvPr id="0" name=""/>
        <dsp:cNvSpPr/>
      </dsp:nvSpPr>
      <dsp:spPr>
        <a:xfrm>
          <a:off x="0" y="3209830"/>
          <a:ext cx="3243262" cy="72"/>
        </a:xfrm>
        <a:prstGeom prst="rect">
          <a:avLst/>
        </a:prstGeom>
        <a:solidFill>
          <a:schemeClr val="accent5">
            <a:hueOff val="-2430430"/>
            <a:satOff val="-165"/>
            <a:lumOff val="392"/>
            <a:alphaOff val="0"/>
          </a:schemeClr>
        </a:solidFill>
        <a:ln w="19050" cap="flat" cmpd="sng" algn="ctr">
          <a:solidFill>
            <a:schemeClr val="accent5">
              <a:hueOff val="-2430430"/>
              <a:satOff val="-165"/>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356B1-D87E-4637-81FB-2DF0696254C1}">
      <dsp:nvSpPr>
        <dsp:cNvPr id="0" name=""/>
        <dsp:cNvSpPr/>
      </dsp:nvSpPr>
      <dsp:spPr>
        <a:xfrm>
          <a:off x="3567588" y="0"/>
          <a:ext cx="3243262" cy="3209902"/>
        </a:xfrm>
        <a:prstGeom prst="rect">
          <a:avLst/>
        </a:prstGeom>
        <a:solidFill>
          <a:schemeClr val="accent5">
            <a:tint val="40000"/>
            <a:alpha val="90000"/>
            <a:hueOff val="-5972333"/>
            <a:satOff val="1333"/>
            <a:lumOff val="200"/>
            <a:alphaOff val="0"/>
          </a:schemeClr>
        </a:solidFill>
        <a:ln w="19050" cap="flat" cmpd="sng" algn="ctr">
          <a:solidFill>
            <a:schemeClr val="accent5">
              <a:tint val="40000"/>
              <a:alpha val="90000"/>
              <a:hueOff val="-5972333"/>
              <a:satOff val="1333"/>
              <a:lumOff val="2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857" tIns="330200" rIns="252857" bIns="330200" numCol="1" spcCol="1270" anchor="t" anchorCtr="0">
          <a:noAutofit/>
        </a:bodyPr>
        <a:lstStyle/>
        <a:p>
          <a:pPr marL="0" lvl="0" indent="0" algn="l" defTabSz="666750">
            <a:lnSpc>
              <a:spcPct val="90000"/>
            </a:lnSpc>
            <a:spcBef>
              <a:spcPct val="0"/>
            </a:spcBef>
            <a:spcAft>
              <a:spcPct val="35000"/>
            </a:spcAft>
            <a:buNone/>
          </a:pPr>
          <a:r>
            <a:rPr lang="en-US" sz="1500" b="1" kern="1200"/>
            <a:t>Recommendation System:</a:t>
          </a:r>
          <a:r>
            <a:rPr lang="en-US" sz="1500" kern="1200"/>
            <a:t> Develop a personalized investment recommendation system based on user preferences and risk tolerance.</a:t>
          </a:r>
        </a:p>
      </dsp:txBody>
      <dsp:txXfrm>
        <a:off x="3567588" y="1219762"/>
        <a:ext cx="3243262" cy="1925941"/>
      </dsp:txXfrm>
    </dsp:sp>
    <dsp:sp modelId="{D291BF17-518F-4255-96FE-DA623E5F5D11}">
      <dsp:nvSpPr>
        <dsp:cNvPr id="0" name=""/>
        <dsp:cNvSpPr/>
      </dsp:nvSpPr>
      <dsp:spPr>
        <a:xfrm>
          <a:off x="4707734" y="320990"/>
          <a:ext cx="962970" cy="962970"/>
        </a:xfrm>
        <a:prstGeom prst="ellipse">
          <a:avLst/>
        </a:prstGeom>
        <a:solidFill>
          <a:schemeClr val="accent5">
            <a:hueOff val="-4860860"/>
            <a:satOff val="-330"/>
            <a:lumOff val="784"/>
            <a:alphaOff val="0"/>
          </a:schemeClr>
        </a:solidFill>
        <a:ln w="19050" cap="flat" cmpd="sng" algn="ctr">
          <a:solidFill>
            <a:schemeClr val="accent5">
              <a:hueOff val="-4860860"/>
              <a:satOff val="-330"/>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077" tIns="12700" rIns="75077" bIns="12700" numCol="1" spcCol="1270" anchor="ctr" anchorCtr="0">
          <a:noAutofit/>
        </a:bodyPr>
        <a:lstStyle/>
        <a:p>
          <a:pPr marL="0" lvl="0" indent="0" algn="ctr" defTabSz="2044700">
            <a:lnSpc>
              <a:spcPct val="90000"/>
            </a:lnSpc>
            <a:spcBef>
              <a:spcPct val="0"/>
            </a:spcBef>
            <a:spcAft>
              <a:spcPct val="35000"/>
            </a:spcAft>
            <a:buNone/>
          </a:pPr>
          <a:r>
            <a:rPr lang="en-US" sz="4600" kern="1200"/>
            <a:t>2</a:t>
          </a:r>
        </a:p>
      </dsp:txBody>
      <dsp:txXfrm>
        <a:off x="4848758" y="462014"/>
        <a:ext cx="680922" cy="680922"/>
      </dsp:txXfrm>
    </dsp:sp>
    <dsp:sp modelId="{1DE6C00F-2C16-42AE-89E0-99F20170B7BF}">
      <dsp:nvSpPr>
        <dsp:cNvPr id="0" name=""/>
        <dsp:cNvSpPr/>
      </dsp:nvSpPr>
      <dsp:spPr>
        <a:xfrm>
          <a:off x="3567588" y="3209830"/>
          <a:ext cx="3243262" cy="72"/>
        </a:xfrm>
        <a:prstGeom prst="rect">
          <a:avLst/>
        </a:prstGeom>
        <a:solidFill>
          <a:schemeClr val="accent5">
            <a:hueOff val="-7291290"/>
            <a:satOff val="-496"/>
            <a:lumOff val="1177"/>
            <a:alphaOff val="0"/>
          </a:schemeClr>
        </a:solidFill>
        <a:ln w="19050" cap="flat" cmpd="sng" algn="ctr">
          <a:solidFill>
            <a:schemeClr val="accent5">
              <a:hueOff val="-7291290"/>
              <a:satOff val="-496"/>
              <a:lumOff val="1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BCF16C-7E1D-4C53-B1D8-D996825F5441}">
      <dsp:nvSpPr>
        <dsp:cNvPr id="0" name=""/>
        <dsp:cNvSpPr/>
      </dsp:nvSpPr>
      <dsp:spPr>
        <a:xfrm>
          <a:off x="7135177" y="0"/>
          <a:ext cx="3243262" cy="3209902"/>
        </a:xfrm>
        <a:prstGeom prst="rect">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11944666"/>
              <a:satOff val="2667"/>
              <a:lumOff val="4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857" tIns="330200" rIns="252857" bIns="330200" numCol="1" spcCol="1270" anchor="t" anchorCtr="0">
          <a:noAutofit/>
        </a:bodyPr>
        <a:lstStyle/>
        <a:p>
          <a:pPr marL="0" lvl="0" indent="0" algn="l" defTabSz="666750">
            <a:lnSpc>
              <a:spcPct val="90000"/>
            </a:lnSpc>
            <a:spcBef>
              <a:spcPct val="0"/>
            </a:spcBef>
            <a:spcAft>
              <a:spcPct val="35000"/>
            </a:spcAft>
            <a:buNone/>
          </a:pPr>
          <a:r>
            <a:rPr lang="en-US" sz="1500" b="1" kern="1200"/>
            <a:t>Deployment Strategy:</a:t>
          </a:r>
          <a:r>
            <a:rPr lang="en-US" sz="1500" kern="1200"/>
            <a:t> Implement scalable deployment strategies for predictive models and dashboards in a production environment.</a:t>
          </a:r>
        </a:p>
      </dsp:txBody>
      <dsp:txXfrm>
        <a:off x="7135177" y="1219762"/>
        <a:ext cx="3243262" cy="1925941"/>
      </dsp:txXfrm>
    </dsp:sp>
    <dsp:sp modelId="{177B553E-8D72-49CD-945E-697F46674A04}">
      <dsp:nvSpPr>
        <dsp:cNvPr id="0" name=""/>
        <dsp:cNvSpPr/>
      </dsp:nvSpPr>
      <dsp:spPr>
        <a:xfrm>
          <a:off x="8275323" y="320990"/>
          <a:ext cx="962970" cy="962970"/>
        </a:xfrm>
        <a:prstGeom prst="ellipse">
          <a:avLst/>
        </a:prstGeom>
        <a:solidFill>
          <a:schemeClr val="accent5">
            <a:hueOff val="-9721720"/>
            <a:satOff val="-661"/>
            <a:lumOff val="1569"/>
            <a:alphaOff val="0"/>
          </a:schemeClr>
        </a:solidFill>
        <a:ln w="19050" cap="flat" cmpd="sng" algn="ctr">
          <a:solidFill>
            <a:schemeClr val="accent5">
              <a:hueOff val="-9721720"/>
              <a:satOff val="-661"/>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077" tIns="12700" rIns="75077" bIns="12700" numCol="1" spcCol="1270" anchor="ctr" anchorCtr="0">
          <a:noAutofit/>
        </a:bodyPr>
        <a:lstStyle/>
        <a:p>
          <a:pPr marL="0" lvl="0" indent="0" algn="ctr" defTabSz="2044700">
            <a:lnSpc>
              <a:spcPct val="90000"/>
            </a:lnSpc>
            <a:spcBef>
              <a:spcPct val="0"/>
            </a:spcBef>
            <a:spcAft>
              <a:spcPct val="35000"/>
            </a:spcAft>
            <a:buNone/>
          </a:pPr>
          <a:r>
            <a:rPr lang="en-US" sz="4600" kern="1200"/>
            <a:t>3</a:t>
          </a:r>
        </a:p>
      </dsp:txBody>
      <dsp:txXfrm>
        <a:off x="8416347" y="462014"/>
        <a:ext cx="680922" cy="680922"/>
      </dsp:txXfrm>
    </dsp:sp>
    <dsp:sp modelId="{3F834F6B-9700-41FB-A781-46F8FA9F4431}">
      <dsp:nvSpPr>
        <dsp:cNvPr id="0" name=""/>
        <dsp:cNvSpPr/>
      </dsp:nvSpPr>
      <dsp:spPr>
        <a:xfrm>
          <a:off x="7135177" y="3209830"/>
          <a:ext cx="3243262" cy="72"/>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5/15/2024</a:t>
            </a:fld>
            <a:endParaRPr lang="en-US"/>
          </a:p>
        </p:txBody>
      </p:sp>
      <p:sp>
        <p:nvSpPr>
          <p:cNvPr id="5" name="Footer Placeholder 4"/>
          <p:cNvSpPr>
            <a:spLocks noGrp="1"/>
          </p:cNvSpPr>
          <p:nvPr>
            <p:ph type="ftr" sz="quarter" idx="11"/>
          </p:nvPr>
        </p:nvSpPr>
        <p:spPr/>
        <p:txBody>
          <a:bodyPr/>
          <a:lstStyle/>
          <a:p>
            <a:r>
              <a:rPr lang="en-US"/>
              <a:t>Real Estate Insights: Predictive Analytics for Airbnb and Zillow Listings​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5/15/2024</a:t>
            </a:fld>
            <a:endParaRPr lang="en-US"/>
          </a:p>
        </p:txBody>
      </p:sp>
      <p:sp>
        <p:nvSpPr>
          <p:cNvPr id="5" name="Footer Placeholder 4"/>
          <p:cNvSpPr>
            <a:spLocks noGrp="1"/>
          </p:cNvSpPr>
          <p:nvPr>
            <p:ph type="ftr" sz="quarter" idx="11"/>
          </p:nvPr>
        </p:nvSpPr>
        <p:spPr/>
        <p:txBody>
          <a:bodyPr/>
          <a:lstStyle/>
          <a:p>
            <a:r>
              <a:rPr lang="en-US"/>
              <a:t>Real Estate Insights: Predictive Analytics for Airbnb and Zillow Listings​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5/15/2024</a:t>
            </a:fld>
            <a:endParaRPr lang="en-US"/>
          </a:p>
        </p:txBody>
      </p:sp>
      <p:sp>
        <p:nvSpPr>
          <p:cNvPr id="5" name="Footer Placeholder 4"/>
          <p:cNvSpPr>
            <a:spLocks noGrp="1"/>
          </p:cNvSpPr>
          <p:nvPr>
            <p:ph type="ftr" sz="quarter" idx="11"/>
          </p:nvPr>
        </p:nvSpPr>
        <p:spPr/>
        <p:txBody>
          <a:bodyPr/>
          <a:lstStyle/>
          <a:p>
            <a:r>
              <a:rPr lang="en-US"/>
              <a:t>Real Estate Insights: Predictive Analytics for Airbnb and Zillow Listings​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5/15/2024</a:t>
            </a:fld>
            <a:endParaRPr lang="en-US"/>
          </a:p>
        </p:txBody>
      </p:sp>
      <p:sp>
        <p:nvSpPr>
          <p:cNvPr id="5" name="Footer Placeholder 4"/>
          <p:cNvSpPr>
            <a:spLocks noGrp="1"/>
          </p:cNvSpPr>
          <p:nvPr>
            <p:ph type="ftr" sz="quarter" idx="11"/>
          </p:nvPr>
        </p:nvSpPr>
        <p:spPr/>
        <p:txBody>
          <a:bodyPr/>
          <a:lstStyle/>
          <a:p>
            <a:r>
              <a:rPr lang="en-US"/>
              <a:t>Real Estate Insights: Predictive Analytics for Airbnb and Zillow Listings​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5/15/2024</a:t>
            </a:fld>
            <a:endParaRPr lang="en-US"/>
          </a:p>
        </p:txBody>
      </p:sp>
      <p:sp>
        <p:nvSpPr>
          <p:cNvPr id="5" name="Footer Placeholder 4"/>
          <p:cNvSpPr>
            <a:spLocks noGrp="1"/>
          </p:cNvSpPr>
          <p:nvPr>
            <p:ph type="ftr" sz="quarter" idx="11"/>
          </p:nvPr>
        </p:nvSpPr>
        <p:spPr/>
        <p:txBody>
          <a:bodyPr/>
          <a:lstStyle/>
          <a:p>
            <a:r>
              <a:rPr lang="en-US"/>
              <a:t>Real Estate Insights: Predictive Analytics for Airbnb and Zillow Listings​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5/15/2024</a:t>
            </a:fld>
            <a:endParaRPr lang="en-US"/>
          </a:p>
        </p:txBody>
      </p:sp>
      <p:sp>
        <p:nvSpPr>
          <p:cNvPr id="6" name="Footer Placeholder 5"/>
          <p:cNvSpPr>
            <a:spLocks noGrp="1"/>
          </p:cNvSpPr>
          <p:nvPr>
            <p:ph type="ftr" sz="quarter" idx="11"/>
          </p:nvPr>
        </p:nvSpPr>
        <p:spPr/>
        <p:txBody>
          <a:bodyPr/>
          <a:lstStyle/>
          <a:p>
            <a:r>
              <a:rPr lang="en-US"/>
              <a:t>Real Estate Insights: Predictive Analytics for Airbnb and Zillow Listings​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5/15/2024</a:t>
            </a:fld>
            <a:endParaRPr lang="en-US"/>
          </a:p>
        </p:txBody>
      </p:sp>
      <p:sp>
        <p:nvSpPr>
          <p:cNvPr id="8" name="Footer Placeholder 7"/>
          <p:cNvSpPr>
            <a:spLocks noGrp="1"/>
          </p:cNvSpPr>
          <p:nvPr>
            <p:ph type="ftr" sz="quarter" idx="11"/>
          </p:nvPr>
        </p:nvSpPr>
        <p:spPr/>
        <p:txBody>
          <a:bodyPr/>
          <a:lstStyle/>
          <a:p>
            <a:r>
              <a:rPr lang="en-US"/>
              <a:t>Real Estate Insights: Predictive Analytics for Airbnb and Zillow Listings​</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5/15/2024</a:t>
            </a:fld>
            <a:endParaRPr lang="en-US"/>
          </a:p>
        </p:txBody>
      </p:sp>
      <p:sp>
        <p:nvSpPr>
          <p:cNvPr id="4" name="Footer Placeholder 3"/>
          <p:cNvSpPr>
            <a:spLocks noGrp="1"/>
          </p:cNvSpPr>
          <p:nvPr>
            <p:ph type="ftr" sz="quarter" idx="11"/>
          </p:nvPr>
        </p:nvSpPr>
        <p:spPr/>
        <p:txBody>
          <a:bodyPr/>
          <a:lstStyle/>
          <a:p>
            <a:r>
              <a:rPr lang="en-US"/>
              <a:t>Real Estate Insights: Predictive Analytics for Airbnb and Zillow Listings​</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5/15/2024</a:t>
            </a:fld>
            <a:endParaRPr lang="en-US"/>
          </a:p>
        </p:txBody>
      </p:sp>
      <p:sp>
        <p:nvSpPr>
          <p:cNvPr id="3" name="Footer Placeholder 2"/>
          <p:cNvSpPr>
            <a:spLocks noGrp="1"/>
          </p:cNvSpPr>
          <p:nvPr>
            <p:ph type="ftr" sz="quarter" idx="11"/>
          </p:nvPr>
        </p:nvSpPr>
        <p:spPr/>
        <p:txBody>
          <a:bodyPr/>
          <a:lstStyle/>
          <a:p>
            <a:r>
              <a:rPr lang="en-US"/>
              <a:t>Real Estate Insights: Predictive Analytics for Airbnb and Zillow Listings​</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5/15/2024</a:t>
            </a:fld>
            <a:endParaRPr lang="en-US"/>
          </a:p>
        </p:txBody>
      </p:sp>
      <p:sp>
        <p:nvSpPr>
          <p:cNvPr id="6" name="Footer Placeholder 5"/>
          <p:cNvSpPr>
            <a:spLocks noGrp="1"/>
          </p:cNvSpPr>
          <p:nvPr>
            <p:ph type="ftr" sz="quarter" idx="11"/>
          </p:nvPr>
        </p:nvSpPr>
        <p:spPr/>
        <p:txBody>
          <a:bodyPr/>
          <a:lstStyle/>
          <a:p>
            <a:r>
              <a:rPr lang="en-US"/>
              <a:t>Real Estate Insights: Predictive Analytics for Airbnb and Zillow Listings​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5/15/2024</a:t>
            </a:fld>
            <a:endParaRPr lang="en-US"/>
          </a:p>
        </p:txBody>
      </p:sp>
      <p:sp>
        <p:nvSpPr>
          <p:cNvPr id="6" name="Footer Placeholder 5"/>
          <p:cNvSpPr>
            <a:spLocks noGrp="1"/>
          </p:cNvSpPr>
          <p:nvPr>
            <p:ph type="ftr" sz="quarter" idx="11"/>
          </p:nvPr>
        </p:nvSpPr>
        <p:spPr/>
        <p:txBody>
          <a:bodyPr/>
          <a:lstStyle/>
          <a:p>
            <a:r>
              <a:rPr lang="en-US"/>
              <a:t>Real Estate Insights: Predictive Analytics for Airbnb and Zillow Listings​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Real Estate Insights: Predictive Analytics for Airbnb and Zillow Listings​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microsoft.com/office/2018/10/relationships/comments" Target="../comments/modernComment_111_5F2A493B.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08_6C395BF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1e26e22e-d56f-44f6-a079-8fa7f0251691/ReportSection45274957c4020e905c1d?ctid=e85c5307-76b1-4c48-bc5d-e88373dda261&amp;openReportSource=ReportInvitation&amp;experience=power-bi" TargetMode="External"/><Relationship Id="rId2" Type="http://schemas.openxmlformats.org/officeDocument/2006/relationships/hyperlink" Target="https://app.powerbi.com/groups/me/reports/1e26e22e-d56f-44f6-a079-8fa7f0251691/ReportSection32149b6eaca5218ce0f5?ctid=e85c5307-76b1-4c48-bc5d-e88373dda261&amp;openReportSource=ReportInvitation&amp;experience=power-bi"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1e26e22e-d56f-44f6-a079-8fa7f0251691/ReportSectione946322627f49b317ee0?ctid=e85c5307-76b1-4c48-bc5d-e88373dda261&amp;openReportSource=ReportInvitation&amp;experience=power-bi" TargetMode="External"/><Relationship Id="rId2" Type="http://schemas.microsoft.com/office/2018/10/relationships/comments" Target="../comments/modernComment_113_E1227D6C.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app.powerbi.com/groups/me/reports/1e26e22e-d56f-44f6-a079-8fa7f0251691/ReportSection5ccea36fa07d1f9266a3?ctid=e85c5307-76b1-4c48-bc5d-e88373dda261&amp;openReportSource=ReportInvitation&amp;experience=power-bi" TargetMode="Externa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hyperlink" Target="http://relakssminda.blogspot.com/2016/06/why-is-real-estate-such-lucrative.html"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109/icemme51517.2020.00215" TargetMode="External"/><Relationship Id="rId2" Type="http://schemas.openxmlformats.org/officeDocument/2006/relationships/hyperlink" Target="https://doi.org/10.1109/icccnt51525.2021.9579773" TargetMode="External"/><Relationship Id="rId1" Type="http://schemas.openxmlformats.org/officeDocument/2006/relationships/slideLayout" Target="../slideLayouts/slideLayout2.xml"/><Relationship Id="rId6" Type="http://schemas.openxmlformats.org/officeDocument/2006/relationships/hyperlink" Target="https://doi.org/10.1109/ccwc57344.2023.10099266" TargetMode="External"/><Relationship Id="rId5" Type="http://schemas.openxmlformats.org/officeDocument/2006/relationships/hyperlink" Target="https://doi.org/10.54097/m187nw17" TargetMode="External"/><Relationship Id="rId4" Type="http://schemas.openxmlformats.org/officeDocument/2006/relationships/hyperlink" Target="https://doi.org/10.1109/icacite53722.2022.982345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zillow.com/research/data/"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NULL" TargetMode="External"/><Relationship Id="rId5" Type="http://schemas.openxmlformats.org/officeDocument/2006/relationships/hyperlink" Target="https://insideairbnb.com/about/" TargetMode="External"/><Relationship Id="rId4" Type="http://schemas.openxmlformats.org/officeDocument/2006/relationships/hyperlink" Target="https://en.wikipedia.org/wiki/Zillo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10_D2942295.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5DD5AFF2-B0BF-41FA-BA95-B06DB47DF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3429000"/>
            <a:ext cx="12191999" cy="3429000"/>
            <a:chOff x="7467600" y="0"/>
            <a:chExt cx="4724400" cy="6858000"/>
          </a:xfrm>
        </p:grpSpPr>
        <p:sp>
          <p:nvSpPr>
            <p:cNvPr id="108" name="Rectangle 107">
              <a:extLst>
                <a:ext uri="{FF2B5EF4-FFF2-40B4-BE49-F238E27FC236}">
                  <a16:creationId xmlns:a16="http://schemas.microsoft.com/office/drawing/2014/main" id="{346F474B-53B3-4567-B505-9E3D72510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10ECCC9F-C36C-4275-B251-A115347C1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0" name="Freeform: Shape 109">
            <a:extLst>
              <a:ext uri="{FF2B5EF4-FFF2-40B4-BE49-F238E27FC236}">
                <a16:creationId xmlns:a16="http://schemas.microsoft.com/office/drawing/2014/main" id="{3FE49A6B-0100-4397-88F8-FE2410D08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custGeom>
            <a:avLst/>
            <a:gdLst>
              <a:gd name="connsiteX0" fmla="*/ 369702 w 12192000"/>
              <a:gd name="connsiteY0" fmla="*/ 3283169 h 3429000"/>
              <a:gd name="connsiteX1" fmla="*/ 366575 w 12192000"/>
              <a:gd name="connsiteY1" fmla="*/ 3286556 h 3429000"/>
              <a:gd name="connsiteX2" fmla="*/ 371637 w 12192000"/>
              <a:gd name="connsiteY2" fmla="*/ 3284954 h 3429000"/>
              <a:gd name="connsiteX3" fmla="*/ 7392322 w 12192000"/>
              <a:gd name="connsiteY3" fmla="*/ 3229238 h 3429000"/>
              <a:gd name="connsiteX4" fmla="*/ 7611337 w 12192000"/>
              <a:gd name="connsiteY4" fmla="*/ 3303821 h 3429000"/>
              <a:gd name="connsiteX5" fmla="*/ 7955762 w 12192000"/>
              <a:gd name="connsiteY5" fmla="*/ 3413006 h 3429000"/>
              <a:gd name="connsiteX6" fmla="*/ 7512455 w 12192000"/>
              <a:gd name="connsiteY6" fmla="*/ 3245734 h 3429000"/>
              <a:gd name="connsiteX7" fmla="*/ 9928143 w 12192000"/>
              <a:gd name="connsiteY7" fmla="*/ 3086312 h 3429000"/>
              <a:gd name="connsiteX8" fmla="*/ 9753801 w 12192000"/>
              <a:gd name="connsiteY8" fmla="*/ 3096103 h 3429000"/>
              <a:gd name="connsiteX9" fmla="*/ 9578027 w 12192000"/>
              <a:gd name="connsiteY9" fmla="*/ 3103104 h 3429000"/>
              <a:gd name="connsiteX10" fmla="*/ 9424342 w 12192000"/>
              <a:gd name="connsiteY10" fmla="*/ 3099403 h 3429000"/>
              <a:gd name="connsiteX11" fmla="*/ 9001907 w 12192000"/>
              <a:gd name="connsiteY11" fmla="*/ 3131369 h 3429000"/>
              <a:gd name="connsiteX12" fmla="*/ 8922138 w 12192000"/>
              <a:gd name="connsiteY12" fmla="*/ 3162702 h 3429000"/>
              <a:gd name="connsiteX13" fmla="*/ 9087550 w 12192000"/>
              <a:gd name="connsiteY13" fmla="*/ 3170765 h 3429000"/>
              <a:gd name="connsiteX14" fmla="*/ 9512475 w 12192000"/>
              <a:gd name="connsiteY14" fmla="*/ 3134693 h 3429000"/>
              <a:gd name="connsiteX15" fmla="*/ 9928143 w 12192000"/>
              <a:gd name="connsiteY15" fmla="*/ 3086312 h 3429000"/>
              <a:gd name="connsiteX16" fmla="*/ 9351220 w 12192000"/>
              <a:gd name="connsiteY16" fmla="*/ 3030370 h 3429000"/>
              <a:gd name="connsiteX17" fmla="*/ 8999756 w 12192000"/>
              <a:gd name="connsiteY17" fmla="*/ 3100929 h 3429000"/>
              <a:gd name="connsiteX18" fmla="*/ 9425830 w 12192000"/>
              <a:gd name="connsiteY18" fmla="*/ 3069517 h 3429000"/>
              <a:gd name="connsiteX19" fmla="*/ 9578307 w 12192000"/>
              <a:gd name="connsiteY19" fmla="*/ 3073035 h 3429000"/>
              <a:gd name="connsiteX20" fmla="*/ 9752771 w 12192000"/>
              <a:gd name="connsiteY20" fmla="*/ 3066471 h 3429000"/>
              <a:gd name="connsiteX21" fmla="*/ 9852779 w 12192000"/>
              <a:gd name="connsiteY21" fmla="*/ 3060665 h 3429000"/>
              <a:gd name="connsiteX22" fmla="*/ 9694862 w 12192000"/>
              <a:gd name="connsiteY22" fmla="*/ 3044140 h 3429000"/>
              <a:gd name="connsiteX23" fmla="*/ 9351220 w 12192000"/>
              <a:gd name="connsiteY23" fmla="*/ 3030370 h 3429000"/>
              <a:gd name="connsiteX24" fmla="*/ 1019354 w 12192000"/>
              <a:gd name="connsiteY24" fmla="*/ 2886006 h 3429000"/>
              <a:gd name="connsiteX25" fmla="*/ 441046 w 12192000"/>
              <a:gd name="connsiteY25" fmla="*/ 3262153 h 3429000"/>
              <a:gd name="connsiteX26" fmla="*/ 1019354 w 12192000"/>
              <a:gd name="connsiteY26" fmla="*/ 2886006 h 3429000"/>
              <a:gd name="connsiteX27" fmla="*/ 991680 w 12192000"/>
              <a:gd name="connsiteY27" fmla="*/ 2869413 h 3429000"/>
              <a:gd name="connsiteX28" fmla="*/ 409060 w 12192000"/>
              <a:gd name="connsiteY28" fmla="*/ 3242470 h 3429000"/>
              <a:gd name="connsiteX29" fmla="*/ 991680 w 12192000"/>
              <a:gd name="connsiteY29" fmla="*/ 2869413 h 3429000"/>
              <a:gd name="connsiteX30" fmla="*/ 7254615 w 12192000"/>
              <a:gd name="connsiteY30" fmla="*/ 2482918 h 3429000"/>
              <a:gd name="connsiteX31" fmla="*/ 7312589 w 12192000"/>
              <a:gd name="connsiteY31" fmla="*/ 2553309 h 3429000"/>
              <a:gd name="connsiteX32" fmla="*/ 7580896 w 12192000"/>
              <a:gd name="connsiteY32" fmla="*/ 2973069 h 3429000"/>
              <a:gd name="connsiteX33" fmla="*/ 7990862 w 12192000"/>
              <a:gd name="connsiteY33" fmla="*/ 3378025 h 3429000"/>
              <a:gd name="connsiteX34" fmla="*/ 7871964 w 12192000"/>
              <a:gd name="connsiteY34" fmla="*/ 3220139 h 3429000"/>
              <a:gd name="connsiteX35" fmla="*/ 7859674 w 12192000"/>
              <a:gd name="connsiteY35" fmla="*/ 3207358 h 3429000"/>
              <a:gd name="connsiteX36" fmla="*/ 7545050 w 12192000"/>
              <a:gd name="connsiteY36" fmla="*/ 2831110 h 3429000"/>
              <a:gd name="connsiteX37" fmla="*/ 7254615 w 12192000"/>
              <a:gd name="connsiteY37" fmla="*/ 2482918 h 3429000"/>
              <a:gd name="connsiteX38" fmla="*/ 9078855 w 12192000"/>
              <a:gd name="connsiteY38" fmla="*/ 2455754 h 3429000"/>
              <a:gd name="connsiteX39" fmla="*/ 8825188 w 12192000"/>
              <a:gd name="connsiteY39" fmla="*/ 3067752 h 3429000"/>
              <a:gd name="connsiteX40" fmla="*/ 9078855 w 12192000"/>
              <a:gd name="connsiteY40" fmla="*/ 2455754 h 3429000"/>
              <a:gd name="connsiteX41" fmla="*/ 9113805 w 12192000"/>
              <a:gd name="connsiteY41" fmla="*/ 2454072 h 3429000"/>
              <a:gd name="connsiteX42" fmla="*/ 8855200 w 12192000"/>
              <a:gd name="connsiteY42" fmla="*/ 3065950 h 3429000"/>
              <a:gd name="connsiteX43" fmla="*/ 9113805 w 12192000"/>
              <a:gd name="connsiteY43" fmla="*/ 2454072 h 3429000"/>
              <a:gd name="connsiteX44" fmla="*/ 9123940 w 12192000"/>
              <a:gd name="connsiteY44" fmla="*/ 2396040 h 3429000"/>
              <a:gd name="connsiteX45" fmla="*/ 9120846 w 12192000"/>
              <a:gd name="connsiteY45" fmla="*/ 2400053 h 3429000"/>
              <a:gd name="connsiteX46" fmla="*/ 9123267 w 12192000"/>
              <a:gd name="connsiteY46" fmla="*/ 2400425 h 3429000"/>
              <a:gd name="connsiteX47" fmla="*/ 103333 w 12192000"/>
              <a:gd name="connsiteY47" fmla="*/ 2270602 h 3429000"/>
              <a:gd name="connsiteX48" fmla="*/ 233938 w 12192000"/>
              <a:gd name="connsiteY48" fmla="*/ 2380416 h 3429000"/>
              <a:gd name="connsiteX49" fmla="*/ 883580 w 12192000"/>
              <a:gd name="connsiteY49" fmla="*/ 2751710 h 3429000"/>
              <a:gd name="connsiteX50" fmla="*/ 487337 w 12192000"/>
              <a:gd name="connsiteY50" fmla="*/ 2521182 h 3429000"/>
              <a:gd name="connsiteX51" fmla="*/ 354051 w 12192000"/>
              <a:gd name="connsiteY51" fmla="*/ 2425912 h 3429000"/>
              <a:gd name="connsiteX52" fmla="*/ 195436 w 12192000"/>
              <a:gd name="connsiteY52" fmla="*/ 2326068 h 3429000"/>
              <a:gd name="connsiteX53" fmla="*/ 5539432 w 12192000"/>
              <a:gd name="connsiteY53" fmla="*/ 2213928 h 3429000"/>
              <a:gd name="connsiteX54" fmla="*/ 5555462 w 12192000"/>
              <a:gd name="connsiteY54" fmla="*/ 2265454 h 3429000"/>
              <a:gd name="connsiteX55" fmla="*/ 5828270 w 12192000"/>
              <a:gd name="connsiteY55" fmla="*/ 2891663 h 3429000"/>
              <a:gd name="connsiteX56" fmla="*/ 5947416 w 12192000"/>
              <a:gd name="connsiteY56" fmla="*/ 3145846 h 3429000"/>
              <a:gd name="connsiteX57" fmla="*/ 5539432 w 12192000"/>
              <a:gd name="connsiteY57" fmla="*/ 2213928 h 3429000"/>
              <a:gd name="connsiteX58" fmla="*/ 51253 w 12192000"/>
              <a:gd name="connsiteY58" fmla="*/ 2202825 h 3429000"/>
              <a:gd name="connsiteX59" fmla="*/ 211622 w 12192000"/>
              <a:gd name="connsiteY59" fmla="*/ 2299803 h 3429000"/>
              <a:gd name="connsiteX60" fmla="*/ 371652 w 12192000"/>
              <a:gd name="connsiteY60" fmla="*/ 2400062 h 3429000"/>
              <a:gd name="connsiteX61" fmla="*/ 505903 w 12192000"/>
              <a:gd name="connsiteY61" fmla="*/ 2496221 h 3429000"/>
              <a:gd name="connsiteX62" fmla="*/ 899240 w 12192000"/>
              <a:gd name="connsiteY62" fmla="*/ 2724068 h 3429000"/>
              <a:gd name="connsiteX63" fmla="*/ 988114 w 12192000"/>
              <a:gd name="connsiteY63" fmla="*/ 2745204 h 3429000"/>
              <a:gd name="connsiteX64" fmla="*/ 845971 w 12192000"/>
              <a:gd name="connsiteY64" fmla="*/ 2638177 h 3429000"/>
              <a:gd name="connsiteX65" fmla="*/ 448057 w 12192000"/>
              <a:gd name="connsiteY65" fmla="*/ 2412376 h 3429000"/>
              <a:gd name="connsiteX66" fmla="*/ 51253 w 12192000"/>
              <a:gd name="connsiteY66" fmla="*/ 2202825 h 3429000"/>
              <a:gd name="connsiteX67" fmla="*/ 2606687 w 12192000"/>
              <a:gd name="connsiteY67" fmla="*/ 2201718 h 3429000"/>
              <a:gd name="connsiteX68" fmla="*/ 2645658 w 12192000"/>
              <a:gd name="connsiteY68" fmla="*/ 3211259 h 3429000"/>
              <a:gd name="connsiteX69" fmla="*/ 2606687 w 12192000"/>
              <a:gd name="connsiteY69" fmla="*/ 2201718 h 3429000"/>
              <a:gd name="connsiteX70" fmla="*/ 10097724 w 12192000"/>
              <a:gd name="connsiteY70" fmla="*/ 2162852 h 3429000"/>
              <a:gd name="connsiteX71" fmla="*/ 9645248 w 12192000"/>
              <a:gd name="connsiteY71" fmla="*/ 2201119 h 3429000"/>
              <a:gd name="connsiteX72" fmla="*/ 9543858 w 12192000"/>
              <a:gd name="connsiteY72" fmla="*/ 2221510 h 3429000"/>
              <a:gd name="connsiteX73" fmla="*/ 9681648 w 12192000"/>
              <a:gd name="connsiteY73" fmla="*/ 2200828 h 3429000"/>
              <a:gd name="connsiteX74" fmla="*/ 10557846 w 12192000"/>
              <a:gd name="connsiteY74" fmla="*/ 2172337 h 3429000"/>
              <a:gd name="connsiteX75" fmla="*/ 10301704 w 12192000"/>
              <a:gd name="connsiteY75" fmla="*/ 2169847 h 3429000"/>
              <a:gd name="connsiteX76" fmla="*/ 10250553 w 12192000"/>
              <a:gd name="connsiteY76" fmla="*/ 2166539 h 3429000"/>
              <a:gd name="connsiteX77" fmla="*/ 10097724 w 12192000"/>
              <a:gd name="connsiteY77" fmla="*/ 2162852 h 3429000"/>
              <a:gd name="connsiteX78" fmla="*/ 3642057 w 12192000"/>
              <a:gd name="connsiteY78" fmla="*/ 2144487 h 3429000"/>
              <a:gd name="connsiteX79" fmla="*/ 3632981 w 12192000"/>
              <a:gd name="connsiteY79" fmla="*/ 2150437 h 3429000"/>
              <a:gd name="connsiteX80" fmla="*/ 3382436 w 12192000"/>
              <a:gd name="connsiteY80" fmla="*/ 2523726 h 3429000"/>
              <a:gd name="connsiteX81" fmla="*/ 3191929 w 12192000"/>
              <a:gd name="connsiteY81" fmla="*/ 3233669 h 3429000"/>
              <a:gd name="connsiteX82" fmla="*/ 3369898 w 12192000"/>
              <a:gd name="connsiteY82" fmla="*/ 2652771 h 3429000"/>
              <a:gd name="connsiteX83" fmla="*/ 3642057 w 12192000"/>
              <a:gd name="connsiteY83" fmla="*/ 2144487 h 3429000"/>
              <a:gd name="connsiteX84" fmla="*/ 7015907 w 12192000"/>
              <a:gd name="connsiteY84" fmla="*/ 2112548 h 3429000"/>
              <a:gd name="connsiteX85" fmla="*/ 7259646 w 12192000"/>
              <a:gd name="connsiteY85" fmla="*/ 2336985 h 3429000"/>
              <a:gd name="connsiteX86" fmla="*/ 7741483 w 12192000"/>
              <a:gd name="connsiteY86" fmla="*/ 2850980 h 3429000"/>
              <a:gd name="connsiteX87" fmla="*/ 8008941 w 12192000"/>
              <a:gd name="connsiteY87" fmla="*/ 3304560 h 3429000"/>
              <a:gd name="connsiteX88" fmla="*/ 7999234 w 12192000"/>
              <a:gd name="connsiteY88" fmla="*/ 3181993 h 3429000"/>
              <a:gd name="connsiteX89" fmla="*/ 7715154 w 12192000"/>
              <a:gd name="connsiteY89" fmla="*/ 2768148 h 3429000"/>
              <a:gd name="connsiteX90" fmla="*/ 7271900 w 12192000"/>
              <a:gd name="connsiteY90" fmla="*/ 2305551 h 3429000"/>
              <a:gd name="connsiteX91" fmla="*/ 7015907 w 12192000"/>
              <a:gd name="connsiteY91" fmla="*/ 2112548 h 3429000"/>
              <a:gd name="connsiteX92" fmla="*/ 2650666 w 12192000"/>
              <a:gd name="connsiteY92" fmla="*/ 2101686 h 3429000"/>
              <a:gd name="connsiteX93" fmla="*/ 2650249 w 12192000"/>
              <a:gd name="connsiteY93" fmla="*/ 2103101 h 3429000"/>
              <a:gd name="connsiteX94" fmla="*/ 2663808 w 12192000"/>
              <a:gd name="connsiteY94" fmla="*/ 3106215 h 3429000"/>
              <a:gd name="connsiteX95" fmla="*/ 2665418 w 12192000"/>
              <a:gd name="connsiteY95" fmla="*/ 2703756 h 3429000"/>
              <a:gd name="connsiteX96" fmla="*/ 2650666 w 12192000"/>
              <a:gd name="connsiteY96" fmla="*/ 2101686 h 3429000"/>
              <a:gd name="connsiteX97" fmla="*/ 10218664 w 12192000"/>
              <a:gd name="connsiteY97" fmla="*/ 2096300 h 3429000"/>
              <a:gd name="connsiteX98" fmla="*/ 10086154 w 12192000"/>
              <a:gd name="connsiteY98" fmla="*/ 2096937 h 3429000"/>
              <a:gd name="connsiteX99" fmla="*/ 9778614 w 12192000"/>
              <a:gd name="connsiteY99" fmla="*/ 2121189 h 3429000"/>
              <a:gd name="connsiteX100" fmla="*/ 9601703 w 12192000"/>
              <a:gd name="connsiteY100" fmla="*/ 2176852 h 3429000"/>
              <a:gd name="connsiteX101" fmla="*/ 9641684 w 12192000"/>
              <a:gd name="connsiteY101" fmla="*/ 2171203 h 3429000"/>
              <a:gd name="connsiteX102" fmla="*/ 10252799 w 12192000"/>
              <a:gd name="connsiteY102" fmla="*/ 2135971 h 3429000"/>
              <a:gd name="connsiteX103" fmla="*/ 10304297 w 12192000"/>
              <a:gd name="connsiteY103" fmla="*/ 2139822 h 3429000"/>
              <a:gd name="connsiteX104" fmla="*/ 10533945 w 12192000"/>
              <a:gd name="connsiteY104" fmla="*/ 2144703 h 3429000"/>
              <a:gd name="connsiteX105" fmla="*/ 10446061 w 12192000"/>
              <a:gd name="connsiteY105" fmla="*/ 2126562 h 3429000"/>
              <a:gd name="connsiteX106" fmla="*/ 10360877 w 12192000"/>
              <a:gd name="connsiteY106" fmla="*/ 2109004 h 3429000"/>
              <a:gd name="connsiteX107" fmla="*/ 10218664 w 12192000"/>
              <a:gd name="connsiteY107" fmla="*/ 2096300 h 3429000"/>
              <a:gd name="connsiteX108" fmla="*/ 6946849 w 12192000"/>
              <a:gd name="connsiteY108" fmla="*/ 2094271 h 3429000"/>
              <a:gd name="connsiteX109" fmla="*/ 6946972 w 12192000"/>
              <a:gd name="connsiteY109" fmla="*/ 2097491 h 3429000"/>
              <a:gd name="connsiteX110" fmla="*/ 7105827 w 12192000"/>
              <a:gd name="connsiteY110" fmla="*/ 2289700 h 3429000"/>
              <a:gd name="connsiteX111" fmla="*/ 7126431 w 12192000"/>
              <a:gd name="connsiteY111" fmla="*/ 2308872 h 3429000"/>
              <a:gd name="connsiteX112" fmla="*/ 7567269 w 12192000"/>
              <a:gd name="connsiteY112" fmla="*/ 2811461 h 3429000"/>
              <a:gd name="connsiteX113" fmla="*/ 7880270 w 12192000"/>
              <a:gd name="connsiteY113" fmla="*/ 3186176 h 3429000"/>
              <a:gd name="connsiteX114" fmla="*/ 7892560 w 12192000"/>
              <a:gd name="connsiteY114" fmla="*/ 3198949 h 3429000"/>
              <a:gd name="connsiteX115" fmla="*/ 7971643 w 12192000"/>
              <a:gd name="connsiteY115" fmla="*/ 3289236 h 3429000"/>
              <a:gd name="connsiteX116" fmla="*/ 7719359 w 12192000"/>
              <a:gd name="connsiteY116" fmla="*/ 2870011 h 3429000"/>
              <a:gd name="connsiteX117" fmla="*/ 7240170 w 12192000"/>
              <a:gd name="connsiteY117" fmla="*/ 2358985 h 3429000"/>
              <a:gd name="connsiteX118" fmla="*/ 6946849 w 12192000"/>
              <a:gd name="connsiteY118" fmla="*/ 2094271 h 3429000"/>
              <a:gd name="connsiteX119" fmla="*/ 2680277 w 12192000"/>
              <a:gd name="connsiteY119" fmla="*/ 2050204 h 3429000"/>
              <a:gd name="connsiteX120" fmla="*/ 2678972 w 12192000"/>
              <a:gd name="connsiteY120" fmla="*/ 2052582 h 3429000"/>
              <a:gd name="connsiteX121" fmla="*/ 2696666 w 12192000"/>
              <a:gd name="connsiteY121" fmla="*/ 2704836 h 3429000"/>
              <a:gd name="connsiteX122" fmla="*/ 2695769 w 12192000"/>
              <a:gd name="connsiteY122" fmla="*/ 2961955 h 3429000"/>
              <a:gd name="connsiteX123" fmla="*/ 2739893 w 12192000"/>
              <a:gd name="connsiteY123" fmla="*/ 2679357 h 3429000"/>
              <a:gd name="connsiteX124" fmla="*/ 2680277 w 12192000"/>
              <a:gd name="connsiteY124" fmla="*/ 2050204 h 3429000"/>
              <a:gd name="connsiteX125" fmla="*/ 1132195 w 12192000"/>
              <a:gd name="connsiteY125" fmla="*/ 2038980 h 3429000"/>
              <a:gd name="connsiteX126" fmla="*/ 1679056 w 12192000"/>
              <a:gd name="connsiteY126" fmla="*/ 2087907 h 3429000"/>
              <a:gd name="connsiteX127" fmla="*/ 2128648 w 12192000"/>
              <a:gd name="connsiteY127" fmla="*/ 2045249 h 3429000"/>
              <a:gd name="connsiteX128" fmla="*/ 1825619 w 12192000"/>
              <a:gd name="connsiteY128" fmla="*/ 2049447 h 3429000"/>
              <a:gd name="connsiteX129" fmla="*/ 1737798 w 12192000"/>
              <a:gd name="connsiteY129" fmla="*/ 2054353 h 3429000"/>
              <a:gd name="connsiteX130" fmla="*/ 1132195 w 12192000"/>
              <a:gd name="connsiteY130" fmla="*/ 2038980 h 3429000"/>
              <a:gd name="connsiteX131" fmla="*/ 10104407 w 12192000"/>
              <a:gd name="connsiteY131" fmla="*/ 2029317 h 3429000"/>
              <a:gd name="connsiteX132" fmla="*/ 9704375 w 12192000"/>
              <a:gd name="connsiteY132" fmla="*/ 2107349 h 3429000"/>
              <a:gd name="connsiteX133" fmla="*/ 9773804 w 12192000"/>
              <a:gd name="connsiteY133" fmla="*/ 2090543 h 3429000"/>
              <a:gd name="connsiteX134" fmla="*/ 10086605 w 12192000"/>
              <a:gd name="connsiteY134" fmla="*/ 2065992 h 3429000"/>
              <a:gd name="connsiteX135" fmla="*/ 10367276 w 12192000"/>
              <a:gd name="connsiteY135" fmla="*/ 2078848 h 3429000"/>
              <a:gd name="connsiteX136" fmla="*/ 10454262 w 12192000"/>
              <a:gd name="connsiteY136" fmla="*/ 2096798 h 3429000"/>
              <a:gd name="connsiteX137" fmla="*/ 10569223 w 12192000"/>
              <a:gd name="connsiteY137" fmla="*/ 2118311 h 3429000"/>
              <a:gd name="connsiteX138" fmla="*/ 10104407 w 12192000"/>
              <a:gd name="connsiteY138" fmla="*/ 2029317 h 3429000"/>
              <a:gd name="connsiteX139" fmla="*/ 6861797 w 12192000"/>
              <a:gd name="connsiteY139" fmla="*/ 1990899 h 3429000"/>
              <a:gd name="connsiteX140" fmla="*/ 6879594 w 12192000"/>
              <a:gd name="connsiteY140" fmla="*/ 1995547 h 3429000"/>
              <a:gd name="connsiteX141" fmla="*/ 7789028 w 12192000"/>
              <a:gd name="connsiteY141" fmla="*/ 2783316 h 3429000"/>
              <a:gd name="connsiteX142" fmla="*/ 8093600 w 12192000"/>
              <a:gd name="connsiteY142" fmla="*/ 3281671 h 3429000"/>
              <a:gd name="connsiteX143" fmla="*/ 8129425 w 12192000"/>
              <a:gd name="connsiteY143" fmla="*/ 3425298 h 3429000"/>
              <a:gd name="connsiteX144" fmla="*/ 8130898 w 12192000"/>
              <a:gd name="connsiteY144" fmla="*/ 3428998 h 3429000"/>
              <a:gd name="connsiteX145" fmla="*/ 7899365 w 12192000"/>
              <a:gd name="connsiteY145" fmla="*/ 3428998 h 3429000"/>
              <a:gd name="connsiteX146" fmla="*/ 7761176 w 12192000"/>
              <a:gd name="connsiteY146" fmla="*/ 3387656 h 3429000"/>
              <a:gd name="connsiteX147" fmla="*/ 7602080 w 12192000"/>
              <a:gd name="connsiteY147" fmla="*/ 3331867 h 3429000"/>
              <a:gd name="connsiteX148" fmla="*/ 7289862 w 12192000"/>
              <a:gd name="connsiteY148" fmla="*/ 3230827 h 3429000"/>
              <a:gd name="connsiteX149" fmla="*/ 7582411 w 12192000"/>
              <a:gd name="connsiteY149" fmla="*/ 3355122 h 3429000"/>
              <a:gd name="connsiteX150" fmla="*/ 7605759 w 12192000"/>
              <a:gd name="connsiteY150" fmla="*/ 3364465 h 3429000"/>
              <a:gd name="connsiteX151" fmla="*/ 7737910 w 12192000"/>
              <a:gd name="connsiteY151" fmla="*/ 3411638 h 3429000"/>
              <a:gd name="connsiteX152" fmla="*/ 7826532 w 12192000"/>
              <a:gd name="connsiteY152" fmla="*/ 3428999 h 3429000"/>
              <a:gd name="connsiteX153" fmla="*/ 7696096 w 12192000"/>
              <a:gd name="connsiteY153" fmla="*/ 3428999 h 3429000"/>
              <a:gd name="connsiteX154" fmla="*/ 7594081 w 12192000"/>
              <a:gd name="connsiteY154" fmla="*/ 3392149 h 3429000"/>
              <a:gd name="connsiteX155" fmla="*/ 7570734 w 12192000"/>
              <a:gd name="connsiteY155" fmla="*/ 3382799 h 3429000"/>
              <a:gd name="connsiteX156" fmla="*/ 7271814 w 12192000"/>
              <a:gd name="connsiteY156" fmla="*/ 3255601 h 3429000"/>
              <a:gd name="connsiteX157" fmla="*/ 7585232 w 12192000"/>
              <a:gd name="connsiteY157" fmla="*/ 3421060 h 3429000"/>
              <a:gd name="connsiteX158" fmla="*/ 7613775 w 12192000"/>
              <a:gd name="connsiteY158" fmla="*/ 3428998 h 3429000"/>
              <a:gd name="connsiteX159" fmla="*/ 7522197 w 12192000"/>
              <a:gd name="connsiteY159" fmla="*/ 3428998 h 3429000"/>
              <a:gd name="connsiteX160" fmla="*/ 7410696 w 12192000"/>
              <a:gd name="connsiteY160" fmla="*/ 3374861 h 3429000"/>
              <a:gd name="connsiteX161" fmla="*/ 7088673 w 12192000"/>
              <a:gd name="connsiteY161" fmla="*/ 3181396 h 3429000"/>
              <a:gd name="connsiteX162" fmla="*/ 7090188 w 12192000"/>
              <a:gd name="connsiteY162" fmla="*/ 3155365 h 3429000"/>
              <a:gd name="connsiteX163" fmla="*/ 7780046 w 12192000"/>
              <a:gd name="connsiteY163" fmla="*/ 3282283 h 3429000"/>
              <a:gd name="connsiteX164" fmla="*/ 7944957 w 12192000"/>
              <a:gd name="connsiteY164" fmla="*/ 3370347 h 3429000"/>
              <a:gd name="connsiteX165" fmla="*/ 7601828 w 12192000"/>
              <a:gd name="connsiteY165" fmla="*/ 3074934 h 3429000"/>
              <a:gd name="connsiteX166" fmla="*/ 7042773 w 12192000"/>
              <a:gd name="connsiteY166" fmla="*/ 2305011 h 3429000"/>
              <a:gd name="connsiteX167" fmla="*/ 6844835 w 12192000"/>
              <a:gd name="connsiteY167" fmla="*/ 1995988 h 3429000"/>
              <a:gd name="connsiteX168" fmla="*/ 6861797 w 12192000"/>
              <a:gd name="connsiteY168" fmla="*/ 1990899 h 3429000"/>
              <a:gd name="connsiteX169" fmla="*/ 1456157 w 12192000"/>
              <a:gd name="connsiteY169" fmla="*/ 1942404 h 3429000"/>
              <a:gd name="connsiteX170" fmla="*/ 1244432 w 12192000"/>
              <a:gd name="connsiteY170" fmla="*/ 1956601 h 3429000"/>
              <a:gd name="connsiteX171" fmla="*/ 973990 w 12192000"/>
              <a:gd name="connsiteY171" fmla="*/ 1995940 h 3429000"/>
              <a:gd name="connsiteX172" fmla="*/ 1103809 w 12192000"/>
              <a:gd name="connsiteY172" fmla="*/ 2004720 h 3429000"/>
              <a:gd name="connsiteX173" fmla="*/ 1123454 w 12192000"/>
              <a:gd name="connsiteY173" fmla="*/ 2006727 h 3429000"/>
              <a:gd name="connsiteX174" fmla="*/ 1737017 w 12192000"/>
              <a:gd name="connsiteY174" fmla="*/ 2023183 h 3429000"/>
              <a:gd name="connsiteX175" fmla="*/ 1824397 w 12192000"/>
              <a:gd name="connsiteY175" fmla="*/ 2018757 h 3429000"/>
              <a:gd name="connsiteX176" fmla="*/ 2070059 w 12192000"/>
              <a:gd name="connsiteY176" fmla="*/ 2012660 h 3429000"/>
              <a:gd name="connsiteX177" fmla="*/ 1456157 w 12192000"/>
              <a:gd name="connsiteY177" fmla="*/ 1942404 h 3429000"/>
              <a:gd name="connsiteX178" fmla="*/ 4988186 w 12192000"/>
              <a:gd name="connsiteY178" fmla="*/ 1787467 h 3429000"/>
              <a:gd name="connsiteX179" fmla="*/ 4777334 w 12192000"/>
              <a:gd name="connsiteY179" fmla="*/ 1977072 h 3429000"/>
              <a:gd name="connsiteX180" fmla="*/ 4718341 w 12192000"/>
              <a:gd name="connsiteY180" fmla="*/ 2039043 h 3429000"/>
              <a:gd name="connsiteX181" fmla="*/ 4604655 w 12192000"/>
              <a:gd name="connsiteY181" fmla="*/ 2154434 h 3429000"/>
              <a:gd name="connsiteX182" fmla="*/ 4565074 w 12192000"/>
              <a:gd name="connsiteY182" fmla="*/ 2189550 h 3429000"/>
              <a:gd name="connsiteX183" fmla="*/ 4988186 w 12192000"/>
              <a:gd name="connsiteY183" fmla="*/ 1787467 h 3429000"/>
              <a:gd name="connsiteX184" fmla="*/ 4978032 w 12192000"/>
              <a:gd name="connsiteY184" fmla="*/ 1754809 h 3429000"/>
              <a:gd name="connsiteX185" fmla="*/ 4463413 w 12192000"/>
              <a:gd name="connsiteY185" fmla="*/ 2186162 h 3429000"/>
              <a:gd name="connsiteX186" fmla="*/ 4358134 w 12192000"/>
              <a:gd name="connsiteY186" fmla="*/ 2313791 h 3429000"/>
              <a:gd name="connsiteX187" fmla="*/ 4376219 w 12192000"/>
              <a:gd name="connsiteY187" fmla="*/ 2300027 h 3429000"/>
              <a:gd name="connsiteX188" fmla="*/ 4582340 w 12192000"/>
              <a:gd name="connsiteY188" fmla="*/ 2132037 h 3429000"/>
              <a:gd name="connsiteX189" fmla="*/ 4694684 w 12192000"/>
              <a:gd name="connsiteY189" fmla="*/ 2018098 h 3429000"/>
              <a:gd name="connsiteX190" fmla="*/ 4754123 w 12192000"/>
              <a:gd name="connsiteY190" fmla="*/ 1955643 h 3429000"/>
              <a:gd name="connsiteX191" fmla="*/ 4978032 w 12192000"/>
              <a:gd name="connsiteY191" fmla="*/ 1754809 h 3429000"/>
              <a:gd name="connsiteX192" fmla="*/ 7427076 w 12192000"/>
              <a:gd name="connsiteY192" fmla="*/ 1713684 h 3429000"/>
              <a:gd name="connsiteX193" fmla="*/ 7485963 w 12192000"/>
              <a:gd name="connsiteY193" fmla="*/ 1745783 h 3429000"/>
              <a:gd name="connsiteX194" fmla="*/ 7719410 w 12192000"/>
              <a:gd name="connsiteY194" fmla="*/ 1928281 h 3429000"/>
              <a:gd name="connsiteX195" fmla="*/ 7907163 w 12192000"/>
              <a:gd name="connsiteY195" fmla="*/ 2117863 h 3429000"/>
              <a:gd name="connsiteX196" fmla="*/ 7956656 w 12192000"/>
              <a:gd name="connsiteY196" fmla="*/ 2186961 h 3429000"/>
              <a:gd name="connsiteX197" fmla="*/ 8023445 w 12192000"/>
              <a:gd name="connsiteY197" fmla="*/ 2276642 h 3429000"/>
              <a:gd name="connsiteX198" fmla="*/ 7754656 w 12192000"/>
              <a:gd name="connsiteY198" fmla="*/ 1912546 h 3429000"/>
              <a:gd name="connsiteX199" fmla="*/ 7427076 w 12192000"/>
              <a:gd name="connsiteY199" fmla="*/ 1713684 h 3429000"/>
              <a:gd name="connsiteX200" fmla="*/ 7312201 w 12192000"/>
              <a:gd name="connsiteY200" fmla="*/ 1699278 h 3429000"/>
              <a:gd name="connsiteX201" fmla="*/ 7343603 w 12192000"/>
              <a:gd name="connsiteY201" fmla="*/ 1720746 h 3429000"/>
              <a:gd name="connsiteX202" fmla="*/ 7791759 w 12192000"/>
              <a:gd name="connsiteY202" fmla="*/ 2086717 h 3429000"/>
              <a:gd name="connsiteX203" fmla="*/ 7825280 w 12192000"/>
              <a:gd name="connsiteY203" fmla="*/ 2122608 h 3429000"/>
              <a:gd name="connsiteX204" fmla="*/ 7982410 w 12192000"/>
              <a:gd name="connsiteY204" fmla="*/ 2273551 h 3429000"/>
              <a:gd name="connsiteX205" fmla="*/ 7932408 w 12192000"/>
              <a:gd name="connsiteY205" fmla="*/ 2203736 h 3429000"/>
              <a:gd name="connsiteX206" fmla="*/ 7883927 w 12192000"/>
              <a:gd name="connsiteY206" fmla="*/ 2136087 h 3429000"/>
              <a:gd name="connsiteX207" fmla="*/ 7699832 w 12192000"/>
              <a:gd name="connsiteY207" fmla="*/ 1950904 h 3429000"/>
              <a:gd name="connsiteX208" fmla="*/ 7470240 w 12192000"/>
              <a:gd name="connsiteY208" fmla="*/ 1771559 h 3429000"/>
              <a:gd name="connsiteX209" fmla="*/ 7312201 w 12192000"/>
              <a:gd name="connsiteY209" fmla="*/ 1699278 h 3429000"/>
              <a:gd name="connsiteX210" fmla="*/ 7244057 w 12192000"/>
              <a:gd name="connsiteY210" fmla="*/ 1695233 h 3429000"/>
              <a:gd name="connsiteX211" fmla="*/ 7353035 w 12192000"/>
              <a:gd name="connsiteY211" fmla="*/ 1768318 h 3429000"/>
              <a:gd name="connsiteX212" fmla="*/ 7981878 w 12192000"/>
              <a:gd name="connsiteY212" fmla="*/ 2309345 h 3429000"/>
              <a:gd name="connsiteX213" fmla="*/ 7804780 w 12192000"/>
              <a:gd name="connsiteY213" fmla="*/ 2143174 h 3429000"/>
              <a:gd name="connsiteX214" fmla="*/ 7771164 w 12192000"/>
              <a:gd name="connsiteY214" fmla="*/ 2107908 h 3429000"/>
              <a:gd name="connsiteX215" fmla="*/ 7327465 w 12192000"/>
              <a:gd name="connsiteY215" fmla="*/ 1745181 h 3429000"/>
              <a:gd name="connsiteX216" fmla="*/ 7244057 w 12192000"/>
              <a:gd name="connsiteY216" fmla="*/ 1695233 h 3429000"/>
              <a:gd name="connsiteX217" fmla="*/ 7133363 w 12192000"/>
              <a:gd name="connsiteY217" fmla="*/ 1621246 h 3429000"/>
              <a:gd name="connsiteX218" fmla="*/ 8128687 w 12192000"/>
              <a:gd name="connsiteY218" fmla="*/ 2361959 h 3429000"/>
              <a:gd name="connsiteX219" fmla="*/ 8497002 w 12192000"/>
              <a:gd name="connsiteY219" fmla="*/ 2775913 h 3429000"/>
              <a:gd name="connsiteX220" fmla="*/ 8514292 w 12192000"/>
              <a:gd name="connsiteY220" fmla="*/ 2586372 h 3429000"/>
              <a:gd name="connsiteX221" fmla="*/ 8491838 w 12192000"/>
              <a:gd name="connsiteY221" fmla="*/ 1907275 h 3429000"/>
              <a:gd name="connsiteX222" fmla="*/ 8605731 w 12192000"/>
              <a:gd name="connsiteY222" fmla="*/ 2171804 h 3429000"/>
              <a:gd name="connsiteX223" fmla="*/ 8594880 w 12192000"/>
              <a:gd name="connsiteY223" fmla="*/ 2610262 h 3429000"/>
              <a:gd name="connsiteX224" fmla="*/ 8494242 w 12192000"/>
              <a:gd name="connsiteY224" fmla="*/ 3363600 h 3429000"/>
              <a:gd name="connsiteX225" fmla="*/ 8794675 w 12192000"/>
              <a:gd name="connsiteY225" fmla="*/ 3161735 h 3429000"/>
              <a:gd name="connsiteX226" fmla="*/ 8800448 w 12192000"/>
              <a:gd name="connsiteY226" fmla="*/ 3152371 h 3429000"/>
              <a:gd name="connsiteX227" fmla="*/ 8788186 w 12192000"/>
              <a:gd name="connsiteY227" fmla="*/ 3143441 h 3429000"/>
              <a:gd name="connsiteX228" fmla="*/ 9137232 w 12192000"/>
              <a:gd name="connsiteY228" fmla="*/ 2236639 h 3429000"/>
              <a:gd name="connsiteX229" fmla="*/ 9216765 w 12192000"/>
              <a:gd name="connsiteY229" fmla="*/ 2267416 h 3429000"/>
              <a:gd name="connsiteX230" fmla="*/ 8969849 w 12192000"/>
              <a:gd name="connsiteY230" fmla="*/ 3037405 h 3429000"/>
              <a:gd name="connsiteX231" fmla="*/ 9706237 w 12192000"/>
              <a:gd name="connsiteY231" fmla="*/ 2990148 h 3429000"/>
              <a:gd name="connsiteX232" fmla="*/ 10110375 w 12192000"/>
              <a:gd name="connsiteY232" fmla="*/ 3134116 h 3429000"/>
              <a:gd name="connsiteX233" fmla="*/ 10096281 w 12192000"/>
              <a:gd name="connsiteY233" fmla="*/ 3149254 h 3429000"/>
              <a:gd name="connsiteX234" fmla="*/ 9067672 w 12192000"/>
              <a:gd name="connsiteY234" fmla="*/ 3219608 h 3429000"/>
              <a:gd name="connsiteX235" fmla="*/ 8859441 w 12192000"/>
              <a:gd name="connsiteY235" fmla="*/ 3212028 h 3429000"/>
              <a:gd name="connsiteX236" fmla="*/ 8857528 w 12192000"/>
              <a:gd name="connsiteY236" fmla="*/ 3212375 h 3429000"/>
              <a:gd name="connsiteX237" fmla="*/ 8848579 w 12192000"/>
              <a:gd name="connsiteY237" fmla="*/ 3214204 h 3429000"/>
              <a:gd name="connsiteX238" fmla="*/ 8576285 w 12192000"/>
              <a:gd name="connsiteY238" fmla="*/ 3395788 h 3429000"/>
              <a:gd name="connsiteX239" fmla="*/ 8519159 w 12192000"/>
              <a:gd name="connsiteY239" fmla="*/ 3428998 h 3429000"/>
              <a:gd name="connsiteX240" fmla="*/ 8393540 w 12192000"/>
              <a:gd name="connsiteY240" fmla="*/ 3428998 h 3429000"/>
              <a:gd name="connsiteX241" fmla="*/ 8417346 w 12192000"/>
              <a:gd name="connsiteY241" fmla="*/ 3316652 h 3429000"/>
              <a:gd name="connsiteX242" fmla="*/ 8485502 w 12192000"/>
              <a:gd name="connsiteY242" fmla="*/ 2879216 h 3429000"/>
              <a:gd name="connsiteX243" fmla="*/ 8480214 w 12192000"/>
              <a:gd name="connsiteY243" fmla="*/ 2873278 h 3429000"/>
              <a:gd name="connsiteX244" fmla="*/ 8112215 w 12192000"/>
              <a:gd name="connsiteY244" fmla="*/ 2408768 h 3429000"/>
              <a:gd name="connsiteX245" fmla="*/ 8095146 w 12192000"/>
              <a:gd name="connsiteY245" fmla="*/ 2402943 h 3429000"/>
              <a:gd name="connsiteX246" fmla="*/ 7131946 w 12192000"/>
              <a:gd name="connsiteY246" fmla="*/ 1646653 h 3429000"/>
              <a:gd name="connsiteX247" fmla="*/ 7133363 w 12192000"/>
              <a:gd name="connsiteY247" fmla="*/ 1621246 h 3429000"/>
              <a:gd name="connsiteX248" fmla="*/ 1903353 w 12192000"/>
              <a:gd name="connsiteY248" fmla="*/ 1615827 h 3429000"/>
              <a:gd name="connsiteX249" fmla="*/ 1936931 w 12192000"/>
              <a:gd name="connsiteY249" fmla="*/ 1664954 h 3429000"/>
              <a:gd name="connsiteX250" fmla="*/ 2195868 w 12192000"/>
              <a:gd name="connsiteY250" fmla="*/ 1967574 h 3429000"/>
              <a:gd name="connsiteX251" fmla="*/ 2088852 w 12192000"/>
              <a:gd name="connsiteY251" fmla="*/ 1737123 h 3429000"/>
              <a:gd name="connsiteX252" fmla="*/ 1958241 w 12192000"/>
              <a:gd name="connsiteY252" fmla="*/ 1638955 h 3429000"/>
              <a:gd name="connsiteX253" fmla="*/ 1903353 w 12192000"/>
              <a:gd name="connsiteY253" fmla="*/ 1615827 h 3429000"/>
              <a:gd name="connsiteX254" fmla="*/ 11544294 w 12192000"/>
              <a:gd name="connsiteY254" fmla="*/ 1515364 h 3429000"/>
              <a:gd name="connsiteX255" fmla="*/ 11755210 w 12192000"/>
              <a:gd name="connsiteY255" fmla="*/ 2159157 h 3429000"/>
              <a:gd name="connsiteX256" fmla="*/ 11544294 w 12192000"/>
              <a:gd name="connsiteY256" fmla="*/ 1515364 h 3429000"/>
              <a:gd name="connsiteX257" fmla="*/ 11571408 w 12192000"/>
              <a:gd name="connsiteY257" fmla="*/ 1489599 h 3429000"/>
              <a:gd name="connsiteX258" fmla="*/ 11778250 w 12192000"/>
              <a:gd name="connsiteY258" fmla="*/ 2136760 h 3429000"/>
              <a:gd name="connsiteX259" fmla="*/ 11571408 w 12192000"/>
              <a:gd name="connsiteY259" fmla="*/ 1489599 h 3429000"/>
              <a:gd name="connsiteX260" fmla="*/ 11540154 w 12192000"/>
              <a:gd name="connsiteY260" fmla="*/ 1438303 h 3429000"/>
              <a:gd name="connsiteX261" fmla="*/ 11540380 w 12192000"/>
              <a:gd name="connsiteY261" fmla="*/ 1443526 h 3429000"/>
              <a:gd name="connsiteX262" fmla="*/ 11542590 w 12192000"/>
              <a:gd name="connsiteY262" fmla="*/ 1442112 h 3429000"/>
              <a:gd name="connsiteX263" fmla="*/ 10567662 w 12192000"/>
              <a:gd name="connsiteY263" fmla="*/ 1437948 h 3429000"/>
              <a:gd name="connsiteX264" fmla="*/ 10431225 w 12192000"/>
              <a:gd name="connsiteY264" fmla="*/ 1448568 h 3429000"/>
              <a:gd name="connsiteX265" fmla="*/ 10277556 w 12192000"/>
              <a:gd name="connsiteY265" fmla="*/ 1460247 h 3429000"/>
              <a:gd name="connsiteX266" fmla="*/ 10155875 w 12192000"/>
              <a:gd name="connsiteY266" fmla="*/ 1453769 h 3429000"/>
              <a:gd name="connsiteX267" fmla="*/ 10072733 w 12192000"/>
              <a:gd name="connsiteY267" fmla="*/ 1447924 h 3429000"/>
              <a:gd name="connsiteX268" fmla="*/ 9882500 w 12192000"/>
              <a:gd name="connsiteY268" fmla="*/ 1452330 h 3429000"/>
              <a:gd name="connsiteX269" fmla="*/ 9685205 w 12192000"/>
              <a:gd name="connsiteY269" fmla="*/ 1456650 h 3429000"/>
              <a:gd name="connsiteX270" fmla="*/ 9666932 w 12192000"/>
              <a:gd name="connsiteY270" fmla="*/ 1456075 h 3429000"/>
              <a:gd name="connsiteX271" fmla="*/ 9608662 w 12192000"/>
              <a:gd name="connsiteY271" fmla="*/ 1455027 h 3429000"/>
              <a:gd name="connsiteX272" fmla="*/ 10026230 w 12192000"/>
              <a:gd name="connsiteY272" fmla="*/ 1509088 h 3429000"/>
              <a:gd name="connsiteX273" fmla="*/ 10567662 w 12192000"/>
              <a:gd name="connsiteY273" fmla="*/ 1437948 h 3429000"/>
              <a:gd name="connsiteX274" fmla="*/ 10221015 w 12192000"/>
              <a:gd name="connsiteY274" fmla="*/ 1354657 h 3429000"/>
              <a:gd name="connsiteX275" fmla="*/ 10107121 w 12192000"/>
              <a:gd name="connsiteY275" fmla="*/ 1356091 h 3429000"/>
              <a:gd name="connsiteX276" fmla="*/ 9660668 w 12192000"/>
              <a:gd name="connsiteY276" fmla="*/ 1425595 h 3429000"/>
              <a:gd name="connsiteX277" fmla="*/ 9669531 w 12192000"/>
              <a:gd name="connsiteY277" fmla="*/ 1426057 h 3429000"/>
              <a:gd name="connsiteX278" fmla="*/ 9687254 w 12192000"/>
              <a:gd name="connsiteY278" fmla="*/ 1426986 h 3429000"/>
              <a:gd name="connsiteX279" fmla="*/ 9881290 w 12192000"/>
              <a:gd name="connsiteY279" fmla="*/ 1422445 h 3429000"/>
              <a:gd name="connsiteX280" fmla="*/ 10074432 w 12192000"/>
              <a:gd name="connsiteY280" fmla="*/ 1417715 h 3429000"/>
              <a:gd name="connsiteX281" fmla="*/ 10159369 w 12192000"/>
              <a:gd name="connsiteY281" fmla="*/ 1423935 h 3429000"/>
              <a:gd name="connsiteX282" fmla="*/ 10278706 w 12192000"/>
              <a:gd name="connsiteY282" fmla="*/ 1430393 h 3429000"/>
              <a:gd name="connsiteX283" fmla="*/ 10429120 w 12192000"/>
              <a:gd name="connsiteY283" fmla="*/ 1418493 h 3429000"/>
              <a:gd name="connsiteX284" fmla="*/ 10538565 w 12192000"/>
              <a:gd name="connsiteY284" fmla="*/ 1408270 h 3429000"/>
              <a:gd name="connsiteX285" fmla="*/ 10221015 w 12192000"/>
              <a:gd name="connsiteY285" fmla="*/ 1354657 h 3429000"/>
              <a:gd name="connsiteX286" fmla="*/ 1979378 w 12192000"/>
              <a:gd name="connsiteY286" fmla="*/ 1340504 h 3429000"/>
              <a:gd name="connsiteX287" fmla="*/ 2882120 w 12192000"/>
              <a:gd name="connsiteY287" fmla="*/ 1635547 h 3429000"/>
              <a:gd name="connsiteX288" fmla="*/ 2793103 w 12192000"/>
              <a:gd name="connsiteY288" fmla="*/ 1610699 h 3429000"/>
              <a:gd name="connsiteX289" fmla="*/ 2770041 w 12192000"/>
              <a:gd name="connsiteY289" fmla="*/ 1604634 h 3429000"/>
              <a:gd name="connsiteX290" fmla="*/ 1979378 w 12192000"/>
              <a:gd name="connsiteY290" fmla="*/ 1340504 h 3429000"/>
              <a:gd name="connsiteX291" fmla="*/ 1927410 w 12192000"/>
              <a:gd name="connsiteY291" fmla="*/ 1287164 h 3429000"/>
              <a:gd name="connsiteX292" fmla="*/ 1959587 w 12192000"/>
              <a:gd name="connsiteY292" fmla="*/ 1299849 h 3429000"/>
              <a:gd name="connsiteX293" fmla="*/ 2777707 w 12192000"/>
              <a:gd name="connsiteY293" fmla="*/ 1574991 h 3429000"/>
              <a:gd name="connsiteX294" fmla="*/ 2800768 w 12192000"/>
              <a:gd name="connsiteY294" fmla="*/ 1581056 h 3429000"/>
              <a:gd name="connsiteX295" fmla="*/ 2879408 w 12192000"/>
              <a:gd name="connsiteY295" fmla="*/ 1602590 h 3429000"/>
              <a:gd name="connsiteX296" fmla="*/ 2862295 w 12192000"/>
              <a:gd name="connsiteY296" fmla="*/ 1593958 h 3429000"/>
              <a:gd name="connsiteX297" fmla="*/ 2813343 w 12192000"/>
              <a:gd name="connsiteY297" fmla="*/ 1569369 h 3429000"/>
              <a:gd name="connsiteX298" fmla="*/ 2646245 w 12192000"/>
              <a:gd name="connsiteY298" fmla="*/ 1501999 h 3429000"/>
              <a:gd name="connsiteX299" fmla="*/ 1999243 w 12192000"/>
              <a:gd name="connsiteY299" fmla="*/ 1301524 h 3429000"/>
              <a:gd name="connsiteX300" fmla="*/ 1979527 w 12192000"/>
              <a:gd name="connsiteY300" fmla="*/ 1297651 h 3429000"/>
              <a:gd name="connsiteX301" fmla="*/ 1997014 w 12192000"/>
              <a:gd name="connsiteY301" fmla="*/ 1269007 h 3429000"/>
              <a:gd name="connsiteX302" fmla="*/ 2005458 w 12192000"/>
              <a:gd name="connsiteY302" fmla="*/ 1270540 h 3429000"/>
              <a:gd name="connsiteX303" fmla="*/ 2657186 w 12192000"/>
              <a:gd name="connsiteY303" fmla="*/ 1472687 h 3429000"/>
              <a:gd name="connsiteX304" fmla="*/ 2826662 w 12192000"/>
              <a:gd name="connsiteY304" fmla="*/ 1541362 h 3429000"/>
              <a:gd name="connsiteX305" fmla="*/ 2876100 w 12192000"/>
              <a:gd name="connsiteY305" fmla="*/ 1566397 h 3429000"/>
              <a:gd name="connsiteX306" fmla="*/ 3042600 w 12192000"/>
              <a:gd name="connsiteY306" fmla="*/ 1630532 h 3429000"/>
              <a:gd name="connsiteX307" fmla="*/ 1997014 w 12192000"/>
              <a:gd name="connsiteY307" fmla="*/ 1269007 h 3429000"/>
              <a:gd name="connsiteX308" fmla="*/ 9857254 w 12192000"/>
              <a:gd name="connsiteY308" fmla="*/ 846904 h 3429000"/>
              <a:gd name="connsiteX309" fmla="*/ 8989866 w 12192000"/>
              <a:gd name="connsiteY309" fmla="*/ 1043742 h 3429000"/>
              <a:gd name="connsiteX310" fmla="*/ 8931614 w 12192000"/>
              <a:gd name="connsiteY310" fmla="*/ 1069508 h 3429000"/>
              <a:gd name="connsiteX311" fmla="*/ 8843711 w 12192000"/>
              <a:gd name="connsiteY311" fmla="*/ 1107334 h 3429000"/>
              <a:gd name="connsiteX312" fmla="*/ 8966093 w 12192000"/>
              <a:gd name="connsiteY312" fmla="*/ 1073509 h 3429000"/>
              <a:gd name="connsiteX313" fmla="*/ 9299227 w 12192000"/>
              <a:gd name="connsiteY313" fmla="*/ 1025994 h 3429000"/>
              <a:gd name="connsiteX314" fmla="*/ 9857254 w 12192000"/>
              <a:gd name="connsiteY314" fmla="*/ 846904 h 3429000"/>
              <a:gd name="connsiteX315" fmla="*/ 9615182 w 12192000"/>
              <a:gd name="connsiteY315" fmla="*/ 791499 h 3429000"/>
              <a:gd name="connsiteX316" fmla="*/ 9023688 w 12192000"/>
              <a:gd name="connsiteY316" fmla="*/ 996819 h 3429000"/>
              <a:gd name="connsiteX317" fmla="*/ 9814527 w 12192000"/>
              <a:gd name="connsiteY317" fmla="*/ 819048 h 3429000"/>
              <a:gd name="connsiteX318" fmla="*/ 9615182 w 12192000"/>
              <a:gd name="connsiteY318" fmla="*/ 791499 h 3429000"/>
              <a:gd name="connsiteX319" fmla="*/ 2305292 w 12192000"/>
              <a:gd name="connsiteY319" fmla="*/ 790492 h 3429000"/>
              <a:gd name="connsiteX320" fmla="*/ 3360922 w 12192000"/>
              <a:gd name="connsiteY320" fmla="*/ 1100373 h 3429000"/>
              <a:gd name="connsiteX321" fmla="*/ 3492420 w 12192000"/>
              <a:gd name="connsiteY321" fmla="*/ 1081145 h 3429000"/>
              <a:gd name="connsiteX322" fmla="*/ 3364086 w 12192000"/>
              <a:gd name="connsiteY322" fmla="*/ 1051340 h 3429000"/>
              <a:gd name="connsiteX323" fmla="*/ 3225818 w 12192000"/>
              <a:gd name="connsiteY323" fmla="*/ 982822 h 3429000"/>
              <a:gd name="connsiteX324" fmla="*/ 3129696 w 12192000"/>
              <a:gd name="connsiteY324" fmla="*/ 931704 h 3429000"/>
              <a:gd name="connsiteX325" fmla="*/ 2814545 w 12192000"/>
              <a:gd name="connsiteY325" fmla="*/ 853955 h 3429000"/>
              <a:gd name="connsiteX326" fmla="*/ 2305292 w 12192000"/>
              <a:gd name="connsiteY326" fmla="*/ 790492 h 3429000"/>
              <a:gd name="connsiteX327" fmla="*/ 2626982 w 12192000"/>
              <a:gd name="connsiteY327" fmla="*/ 777450 h 3429000"/>
              <a:gd name="connsiteX328" fmla="*/ 2490617 w 12192000"/>
              <a:gd name="connsiteY328" fmla="*/ 777951 h 3429000"/>
              <a:gd name="connsiteX329" fmla="*/ 2819869 w 12192000"/>
              <a:gd name="connsiteY329" fmla="*/ 823936 h 3429000"/>
              <a:gd name="connsiteX330" fmla="*/ 3143018 w 12192000"/>
              <a:gd name="connsiteY330" fmla="*/ 903698 h 3429000"/>
              <a:gd name="connsiteX331" fmla="*/ 3241520 w 12192000"/>
              <a:gd name="connsiteY331" fmla="*/ 956112 h 3429000"/>
              <a:gd name="connsiteX332" fmla="*/ 3374575 w 12192000"/>
              <a:gd name="connsiteY332" fmla="*/ 1022517 h 3429000"/>
              <a:gd name="connsiteX333" fmla="*/ 3505221 w 12192000"/>
              <a:gd name="connsiteY333" fmla="*/ 1051757 h 3429000"/>
              <a:gd name="connsiteX334" fmla="*/ 2626982 w 12192000"/>
              <a:gd name="connsiteY334" fmla="*/ 777450 h 3429000"/>
              <a:gd name="connsiteX335" fmla="*/ 9258094 w 12192000"/>
              <a:gd name="connsiteY335" fmla="*/ 529602 h 3429000"/>
              <a:gd name="connsiteX336" fmla="*/ 8526712 w 12192000"/>
              <a:gd name="connsiteY336" fmla="*/ 690804 h 3429000"/>
              <a:gd name="connsiteX337" fmla="*/ 9258094 w 12192000"/>
              <a:gd name="connsiteY337" fmla="*/ 529602 h 3429000"/>
              <a:gd name="connsiteX338" fmla="*/ 1310106 w 12192000"/>
              <a:gd name="connsiteY338" fmla="*/ 514217 h 3429000"/>
              <a:gd name="connsiteX339" fmla="*/ 854994 w 12192000"/>
              <a:gd name="connsiteY339" fmla="*/ 970136 h 3429000"/>
              <a:gd name="connsiteX340" fmla="*/ 742462 w 12192000"/>
              <a:gd name="connsiteY340" fmla="*/ 1165648 h 3429000"/>
              <a:gd name="connsiteX341" fmla="*/ 820602 w 12192000"/>
              <a:gd name="connsiteY341" fmla="*/ 1056915 h 3429000"/>
              <a:gd name="connsiteX342" fmla="*/ 878295 w 12192000"/>
              <a:gd name="connsiteY342" fmla="*/ 974594 h 3429000"/>
              <a:gd name="connsiteX343" fmla="*/ 1240607 w 12192000"/>
              <a:gd name="connsiteY343" fmla="*/ 581401 h 3429000"/>
              <a:gd name="connsiteX344" fmla="*/ 11225213 w 12192000"/>
              <a:gd name="connsiteY344" fmla="*/ 507722 h 3429000"/>
              <a:gd name="connsiteX345" fmla="*/ 11182914 w 12192000"/>
              <a:gd name="connsiteY345" fmla="*/ 767771 h 3429000"/>
              <a:gd name="connsiteX346" fmla="*/ 11099211 w 12192000"/>
              <a:gd name="connsiteY346" fmla="*/ 1184594 h 3429000"/>
              <a:gd name="connsiteX347" fmla="*/ 11064509 w 12192000"/>
              <a:gd name="connsiteY347" fmla="*/ 1278830 h 3429000"/>
              <a:gd name="connsiteX348" fmla="*/ 11049349 w 12192000"/>
              <a:gd name="connsiteY348" fmla="*/ 1318418 h 3429000"/>
              <a:gd name="connsiteX349" fmla="*/ 10978260 w 12192000"/>
              <a:gd name="connsiteY349" fmla="*/ 1537094 h 3429000"/>
              <a:gd name="connsiteX350" fmla="*/ 11225213 w 12192000"/>
              <a:gd name="connsiteY350" fmla="*/ 507722 h 3429000"/>
              <a:gd name="connsiteX351" fmla="*/ 9168987 w 12192000"/>
              <a:gd name="connsiteY351" fmla="*/ 490232 h 3429000"/>
              <a:gd name="connsiteX352" fmla="*/ 8603910 w 12192000"/>
              <a:gd name="connsiteY352" fmla="*/ 639895 h 3429000"/>
              <a:gd name="connsiteX353" fmla="*/ 9252382 w 12192000"/>
              <a:gd name="connsiteY353" fmla="*/ 498759 h 3429000"/>
              <a:gd name="connsiteX354" fmla="*/ 9168987 w 12192000"/>
              <a:gd name="connsiteY354" fmla="*/ 490232 h 3429000"/>
              <a:gd name="connsiteX355" fmla="*/ 11201005 w 12192000"/>
              <a:gd name="connsiteY355" fmla="*/ 471089 h 3429000"/>
              <a:gd name="connsiteX356" fmla="*/ 10968432 w 12192000"/>
              <a:gd name="connsiteY356" fmla="*/ 1456010 h 3429000"/>
              <a:gd name="connsiteX357" fmla="*/ 11019967 w 12192000"/>
              <a:gd name="connsiteY357" fmla="*/ 1306553 h 3429000"/>
              <a:gd name="connsiteX358" fmla="*/ 11035125 w 12192000"/>
              <a:gd name="connsiteY358" fmla="*/ 1266966 h 3429000"/>
              <a:gd name="connsiteX359" fmla="*/ 11069972 w 12192000"/>
              <a:gd name="connsiteY359" fmla="*/ 1174168 h 3429000"/>
              <a:gd name="connsiteX360" fmla="*/ 11152239 w 12192000"/>
              <a:gd name="connsiteY360" fmla="*/ 763628 h 3429000"/>
              <a:gd name="connsiteX361" fmla="*/ 11201005 w 12192000"/>
              <a:gd name="connsiteY361" fmla="*/ 471089 h 3429000"/>
              <a:gd name="connsiteX362" fmla="*/ 1423113 w 12192000"/>
              <a:gd name="connsiteY362" fmla="*/ 445565 h 3429000"/>
              <a:gd name="connsiteX363" fmla="*/ 1260565 w 12192000"/>
              <a:gd name="connsiteY363" fmla="*/ 602982 h 3429000"/>
              <a:gd name="connsiteX364" fmla="*/ 901900 w 12192000"/>
              <a:gd name="connsiteY364" fmla="*/ 992236 h 3429000"/>
              <a:gd name="connsiteX365" fmla="*/ 845044 w 12192000"/>
              <a:gd name="connsiteY365" fmla="*/ 1073436 h 3429000"/>
              <a:gd name="connsiteX366" fmla="*/ 685926 w 12192000"/>
              <a:gd name="connsiteY366" fmla="*/ 1274069 h 3429000"/>
              <a:gd name="connsiteX367" fmla="*/ 684248 w 12192000"/>
              <a:gd name="connsiteY367" fmla="*/ 1277721 h 3429000"/>
              <a:gd name="connsiteX368" fmla="*/ 1423113 w 12192000"/>
              <a:gd name="connsiteY368" fmla="*/ 445565 h 3429000"/>
              <a:gd name="connsiteX369" fmla="*/ 3316479 w 12192000"/>
              <a:gd name="connsiteY369" fmla="*/ 443136 h 3429000"/>
              <a:gd name="connsiteX370" fmla="*/ 3546806 w 12192000"/>
              <a:gd name="connsiteY370" fmla="*/ 927139 h 3429000"/>
              <a:gd name="connsiteX371" fmla="*/ 3364433 w 12192000"/>
              <a:gd name="connsiteY371" fmla="*/ 524121 h 3429000"/>
              <a:gd name="connsiteX372" fmla="*/ 10268559 w 12192000"/>
              <a:gd name="connsiteY372" fmla="*/ 442054 h 3429000"/>
              <a:gd name="connsiteX373" fmla="*/ 10494169 w 12192000"/>
              <a:gd name="connsiteY373" fmla="*/ 1091780 h 3429000"/>
              <a:gd name="connsiteX374" fmla="*/ 10356661 w 12192000"/>
              <a:gd name="connsiteY374" fmla="*/ 728302 h 3429000"/>
              <a:gd name="connsiteX375" fmla="*/ 10268559 w 12192000"/>
              <a:gd name="connsiteY375" fmla="*/ 442054 h 3429000"/>
              <a:gd name="connsiteX376" fmla="*/ 3291335 w 12192000"/>
              <a:gd name="connsiteY376" fmla="*/ 338420 h 3429000"/>
              <a:gd name="connsiteX377" fmla="*/ 3390805 w 12192000"/>
              <a:gd name="connsiteY377" fmla="*/ 508163 h 3429000"/>
              <a:gd name="connsiteX378" fmla="*/ 3579062 w 12192000"/>
              <a:gd name="connsiteY378" fmla="*/ 930040 h 3429000"/>
              <a:gd name="connsiteX379" fmla="*/ 3467355 w 12192000"/>
              <a:gd name="connsiteY379" fmla="*/ 559130 h 3429000"/>
              <a:gd name="connsiteX380" fmla="*/ 3310753 w 12192000"/>
              <a:gd name="connsiteY380" fmla="*/ 358140 h 3429000"/>
              <a:gd name="connsiteX381" fmla="*/ 3291335 w 12192000"/>
              <a:gd name="connsiteY381" fmla="*/ 338420 h 3429000"/>
              <a:gd name="connsiteX382" fmla="*/ 1635889 w 12192000"/>
              <a:gd name="connsiteY382" fmla="*/ 280494 h 3429000"/>
              <a:gd name="connsiteX383" fmla="*/ 1634800 w 12192000"/>
              <a:gd name="connsiteY383" fmla="*/ 302111 h 3429000"/>
              <a:gd name="connsiteX384" fmla="*/ 1635889 w 12192000"/>
              <a:gd name="connsiteY384" fmla="*/ 280494 h 3429000"/>
              <a:gd name="connsiteX385" fmla="*/ 10277529 w 12192000"/>
              <a:gd name="connsiteY385" fmla="*/ 272307 h 3429000"/>
              <a:gd name="connsiteX386" fmla="*/ 10276797 w 12192000"/>
              <a:gd name="connsiteY386" fmla="*/ 279672 h 3429000"/>
              <a:gd name="connsiteX387" fmla="*/ 10385906 w 12192000"/>
              <a:gd name="connsiteY387" fmla="*/ 718031 h 3429000"/>
              <a:gd name="connsiteX388" fmla="*/ 10536458 w 12192000"/>
              <a:gd name="connsiteY388" fmla="*/ 1115310 h 3429000"/>
              <a:gd name="connsiteX389" fmla="*/ 10436479 w 12192000"/>
              <a:gd name="connsiteY389" fmla="*/ 715570 h 3429000"/>
              <a:gd name="connsiteX390" fmla="*/ 10277529 w 12192000"/>
              <a:gd name="connsiteY390" fmla="*/ 272307 h 3429000"/>
              <a:gd name="connsiteX391" fmla="*/ 1510397 w 12192000"/>
              <a:gd name="connsiteY391" fmla="*/ 255705 h 3429000"/>
              <a:gd name="connsiteX392" fmla="*/ 1146550 w 12192000"/>
              <a:gd name="connsiteY392" fmla="*/ 373012 h 3429000"/>
              <a:gd name="connsiteX393" fmla="*/ 698834 w 12192000"/>
              <a:gd name="connsiteY393" fmla="*/ 523272 h 3429000"/>
              <a:gd name="connsiteX394" fmla="*/ 34256 w 12192000"/>
              <a:gd name="connsiteY394" fmla="*/ 918603 h 3429000"/>
              <a:gd name="connsiteX395" fmla="*/ 527241 w 12192000"/>
              <a:gd name="connsiteY395" fmla="*/ 636078 h 3429000"/>
              <a:gd name="connsiteX396" fmla="*/ 1510397 w 12192000"/>
              <a:gd name="connsiteY396" fmla="*/ 255705 h 3429000"/>
              <a:gd name="connsiteX397" fmla="*/ 1313114 w 12192000"/>
              <a:gd name="connsiteY397" fmla="*/ 226216 h 3429000"/>
              <a:gd name="connsiteX398" fmla="*/ 1109304 w 12192000"/>
              <a:gd name="connsiteY398" fmla="*/ 240030 h 3429000"/>
              <a:gd name="connsiteX399" fmla="*/ 8129 w 12192000"/>
              <a:gd name="connsiteY399" fmla="*/ 901519 h 3429000"/>
              <a:gd name="connsiteX400" fmla="*/ 687572 w 12192000"/>
              <a:gd name="connsiteY400" fmla="*/ 496629 h 3429000"/>
              <a:gd name="connsiteX401" fmla="*/ 1138365 w 12192000"/>
              <a:gd name="connsiteY401" fmla="*/ 345515 h 3429000"/>
              <a:gd name="connsiteX402" fmla="*/ 1505579 w 12192000"/>
              <a:gd name="connsiteY402" fmla="*/ 226526 h 3429000"/>
              <a:gd name="connsiteX403" fmla="*/ 1313114 w 12192000"/>
              <a:gd name="connsiteY403" fmla="*/ 226216 h 3429000"/>
              <a:gd name="connsiteX404" fmla="*/ 3655073 w 12192000"/>
              <a:gd name="connsiteY404" fmla="*/ 221884 h 3429000"/>
              <a:gd name="connsiteX405" fmla="*/ 3989938 w 12192000"/>
              <a:gd name="connsiteY405" fmla="*/ 562685 h 3429000"/>
              <a:gd name="connsiteX406" fmla="*/ 4393907 w 12192000"/>
              <a:gd name="connsiteY406" fmla="*/ 832258 h 3429000"/>
              <a:gd name="connsiteX407" fmla="*/ 4648051 w 12192000"/>
              <a:gd name="connsiteY407" fmla="*/ 945051 h 3429000"/>
              <a:gd name="connsiteX408" fmla="*/ 4383389 w 12192000"/>
              <a:gd name="connsiteY408" fmla="*/ 755369 h 3429000"/>
              <a:gd name="connsiteX409" fmla="*/ 4165508 w 12192000"/>
              <a:gd name="connsiteY409" fmla="*/ 606196 h 3429000"/>
              <a:gd name="connsiteX410" fmla="*/ 4068162 w 12192000"/>
              <a:gd name="connsiteY410" fmla="*/ 524394 h 3429000"/>
              <a:gd name="connsiteX411" fmla="*/ 3981416 w 12192000"/>
              <a:gd name="connsiteY411" fmla="*/ 451482 h 3429000"/>
              <a:gd name="connsiteX412" fmla="*/ 3800147 w 12192000"/>
              <a:gd name="connsiteY412" fmla="*/ 320872 h 3429000"/>
              <a:gd name="connsiteX413" fmla="*/ 3670252 w 12192000"/>
              <a:gd name="connsiteY413" fmla="*/ 193798 h 3429000"/>
              <a:gd name="connsiteX414" fmla="*/ 3817258 w 12192000"/>
              <a:gd name="connsiteY414" fmla="*/ 294577 h 3429000"/>
              <a:gd name="connsiteX415" fmla="*/ 4000461 w 12192000"/>
              <a:gd name="connsiteY415" fmla="*/ 426966 h 3429000"/>
              <a:gd name="connsiteX416" fmla="*/ 4088180 w 12192000"/>
              <a:gd name="connsiteY416" fmla="*/ 500774 h 3429000"/>
              <a:gd name="connsiteX417" fmla="*/ 4184555 w 12192000"/>
              <a:gd name="connsiteY417" fmla="*/ 581683 h 3429000"/>
              <a:gd name="connsiteX418" fmla="*/ 4399563 w 12192000"/>
              <a:gd name="connsiteY418" fmla="*/ 729106 h 3429000"/>
              <a:gd name="connsiteX419" fmla="*/ 4684469 w 12192000"/>
              <a:gd name="connsiteY419" fmla="*/ 935680 h 3429000"/>
              <a:gd name="connsiteX420" fmla="*/ 4690271 w 12192000"/>
              <a:gd name="connsiteY420" fmla="*/ 941034 h 3429000"/>
              <a:gd name="connsiteX421" fmla="*/ 4136093 w 12192000"/>
              <a:gd name="connsiteY421" fmla="*/ 429466 h 3429000"/>
              <a:gd name="connsiteX422" fmla="*/ 3670252 w 12192000"/>
              <a:gd name="connsiteY422" fmla="*/ 193798 h 3429000"/>
              <a:gd name="connsiteX423" fmla="*/ 9334796 w 12192000"/>
              <a:gd name="connsiteY423" fmla="*/ 27584 h 3429000"/>
              <a:gd name="connsiteX424" fmla="*/ 9651570 w 12192000"/>
              <a:gd name="connsiteY424" fmla="*/ 397505 h 3429000"/>
              <a:gd name="connsiteX425" fmla="*/ 9334796 w 12192000"/>
              <a:gd name="connsiteY425" fmla="*/ 27584 h 3429000"/>
              <a:gd name="connsiteX426" fmla="*/ 4440129 w 12192000"/>
              <a:gd name="connsiteY426" fmla="*/ 19571 h 3429000"/>
              <a:gd name="connsiteX427" fmla="*/ 4856525 w 12192000"/>
              <a:gd name="connsiteY427" fmla="*/ 486351 h 3429000"/>
              <a:gd name="connsiteX428" fmla="*/ 5059055 w 12192000"/>
              <a:gd name="connsiteY428" fmla="*/ 679918 h 3429000"/>
              <a:gd name="connsiteX429" fmla="*/ 5290070 w 12192000"/>
              <a:gd name="connsiteY429" fmla="*/ 834619 h 3429000"/>
              <a:gd name="connsiteX430" fmla="*/ 4834991 w 12192000"/>
              <a:gd name="connsiteY430" fmla="*/ 401985 h 3429000"/>
              <a:gd name="connsiteX431" fmla="*/ 4440129 w 12192000"/>
              <a:gd name="connsiteY431" fmla="*/ 19571 h 3429000"/>
              <a:gd name="connsiteX432" fmla="*/ 8613009 w 12192000"/>
              <a:gd name="connsiteY432" fmla="*/ 0 h 3429000"/>
              <a:gd name="connsiteX433" fmla="*/ 8720364 w 12192000"/>
              <a:gd name="connsiteY433" fmla="*/ 0 h 3429000"/>
              <a:gd name="connsiteX434" fmla="*/ 8781165 w 12192000"/>
              <a:gd name="connsiteY434" fmla="*/ 82863 h 3429000"/>
              <a:gd name="connsiteX435" fmla="*/ 8971448 w 12192000"/>
              <a:gd name="connsiteY435" fmla="*/ 246946 h 3429000"/>
              <a:gd name="connsiteX436" fmla="*/ 8820691 w 12192000"/>
              <a:gd name="connsiteY436" fmla="*/ 57482 h 3429000"/>
              <a:gd name="connsiteX437" fmla="*/ 8807612 w 12192000"/>
              <a:gd name="connsiteY437" fmla="*/ 38256 h 3429000"/>
              <a:gd name="connsiteX438" fmla="*/ 8780258 w 12192000"/>
              <a:gd name="connsiteY438" fmla="*/ 0 h 3429000"/>
              <a:gd name="connsiteX439" fmla="*/ 8818949 w 12192000"/>
              <a:gd name="connsiteY439" fmla="*/ 0 h 3429000"/>
              <a:gd name="connsiteX440" fmla="*/ 8833783 w 12192000"/>
              <a:gd name="connsiteY440" fmla="*/ 20753 h 3429000"/>
              <a:gd name="connsiteX441" fmla="*/ 8846863 w 12192000"/>
              <a:gd name="connsiteY441" fmla="*/ 39981 h 3429000"/>
              <a:gd name="connsiteX442" fmla="*/ 8960046 w 12192000"/>
              <a:gd name="connsiteY442" fmla="*/ 191389 h 3429000"/>
              <a:gd name="connsiteX443" fmla="*/ 8876789 w 12192000"/>
              <a:gd name="connsiteY443" fmla="*/ 0 h 3429000"/>
              <a:gd name="connsiteX444" fmla="*/ 8980100 w 12192000"/>
              <a:gd name="connsiteY444" fmla="*/ 0 h 3429000"/>
              <a:gd name="connsiteX445" fmla="*/ 9090618 w 12192000"/>
              <a:gd name="connsiteY445" fmla="*/ 287225 h 3429000"/>
              <a:gd name="connsiteX446" fmla="*/ 9762441 w 12192000"/>
              <a:gd name="connsiteY446" fmla="*/ 664587 h 3429000"/>
              <a:gd name="connsiteX447" fmla="*/ 9717826 w 12192000"/>
              <a:gd name="connsiteY447" fmla="*/ 487719 h 3429000"/>
              <a:gd name="connsiteX448" fmla="*/ 9713123 w 12192000"/>
              <a:gd name="connsiteY448" fmla="*/ 487663 h 3429000"/>
              <a:gd name="connsiteX449" fmla="*/ 9260878 w 12192000"/>
              <a:gd name="connsiteY449" fmla="*/ 87448 h 3429000"/>
              <a:gd name="connsiteX450" fmla="*/ 9221522 w 12192000"/>
              <a:gd name="connsiteY450" fmla="*/ 0 h 3429000"/>
              <a:gd name="connsiteX451" fmla="*/ 9425221 w 12192000"/>
              <a:gd name="connsiteY451" fmla="*/ 0 h 3429000"/>
              <a:gd name="connsiteX452" fmla="*/ 9453548 w 12192000"/>
              <a:gd name="connsiteY452" fmla="*/ 23392 h 3429000"/>
              <a:gd name="connsiteX453" fmla="*/ 9625671 w 12192000"/>
              <a:gd name="connsiteY453" fmla="*/ 210960 h 3429000"/>
              <a:gd name="connsiteX454" fmla="*/ 9632927 w 12192000"/>
              <a:gd name="connsiteY454" fmla="*/ 60128 h 3429000"/>
              <a:gd name="connsiteX455" fmla="*/ 9642174 w 12192000"/>
              <a:gd name="connsiteY455" fmla="*/ 0 h 3429000"/>
              <a:gd name="connsiteX456" fmla="*/ 9731615 w 12192000"/>
              <a:gd name="connsiteY456" fmla="*/ 0 h 3429000"/>
              <a:gd name="connsiteX457" fmla="*/ 9721255 w 12192000"/>
              <a:gd name="connsiteY457" fmla="*/ 74242 h 3429000"/>
              <a:gd name="connsiteX458" fmla="*/ 9736458 w 12192000"/>
              <a:gd name="connsiteY458" fmla="*/ 329413 h 3429000"/>
              <a:gd name="connsiteX459" fmla="*/ 9763499 w 12192000"/>
              <a:gd name="connsiteY459" fmla="*/ 99057 h 3429000"/>
              <a:gd name="connsiteX460" fmla="*/ 9777267 w 12192000"/>
              <a:gd name="connsiteY460" fmla="*/ 0 h 3429000"/>
              <a:gd name="connsiteX461" fmla="*/ 9808036 w 12192000"/>
              <a:gd name="connsiteY461" fmla="*/ 0 h 3429000"/>
              <a:gd name="connsiteX462" fmla="*/ 9793821 w 12192000"/>
              <a:gd name="connsiteY462" fmla="*/ 102652 h 3429000"/>
              <a:gd name="connsiteX463" fmla="*/ 9767436 w 12192000"/>
              <a:gd name="connsiteY463" fmla="*/ 321864 h 3429000"/>
              <a:gd name="connsiteX464" fmla="*/ 9814477 w 12192000"/>
              <a:gd name="connsiteY464" fmla="*/ 233531 h 3429000"/>
              <a:gd name="connsiteX465" fmla="*/ 9873012 w 12192000"/>
              <a:gd name="connsiteY465" fmla="*/ 38619 h 3429000"/>
              <a:gd name="connsiteX466" fmla="*/ 9875879 w 12192000"/>
              <a:gd name="connsiteY466" fmla="*/ 0 h 3429000"/>
              <a:gd name="connsiteX467" fmla="*/ 9965253 w 12192000"/>
              <a:gd name="connsiteY467" fmla="*/ 0 h 3429000"/>
              <a:gd name="connsiteX468" fmla="*/ 9930901 w 12192000"/>
              <a:gd name="connsiteY468" fmla="*/ 135026 h 3429000"/>
              <a:gd name="connsiteX469" fmla="*/ 9880832 w 12192000"/>
              <a:gd name="connsiteY469" fmla="*/ 271562 h 3429000"/>
              <a:gd name="connsiteX470" fmla="*/ 9896024 w 12192000"/>
              <a:gd name="connsiteY470" fmla="*/ 749295 h 3429000"/>
              <a:gd name="connsiteX471" fmla="*/ 10395379 w 12192000"/>
              <a:gd name="connsiteY471" fmla="*/ 1102843 h 3429000"/>
              <a:gd name="connsiteX472" fmla="*/ 10225980 w 12192000"/>
              <a:gd name="connsiteY472" fmla="*/ 132061 h 3429000"/>
              <a:gd name="connsiteX473" fmla="*/ 10314210 w 12192000"/>
              <a:gd name="connsiteY473" fmla="*/ 109353 h 3429000"/>
              <a:gd name="connsiteX474" fmla="*/ 10573663 w 12192000"/>
              <a:gd name="connsiteY474" fmla="*/ 842430 h 3429000"/>
              <a:gd name="connsiteX475" fmla="*/ 10583736 w 12192000"/>
              <a:gd name="connsiteY475" fmla="*/ 1259819 h 3429000"/>
              <a:gd name="connsiteX476" fmla="*/ 10880472 w 12192000"/>
              <a:gd name="connsiteY476" fmla="*/ 1537558 h 3429000"/>
              <a:gd name="connsiteX477" fmla="*/ 11231212 w 12192000"/>
              <a:gd name="connsiteY477" fmla="*/ 216474 h 3429000"/>
              <a:gd name="connsiteX478" fmla="*/ 11317765 w 12192000"/>
              <a:gd name="connsiteY478" fmla="*/ 209405 h 3429000"/>
              <a:gd name="connsiteX479" fmla="*/ 10982911 w 12192000"/>
              <a:gd name="connsiteY479" fmla="*/ 1622260 h 3429000"/>
              <a:gd name="connsiteX480" fmla="*/ 10968747 w 12192000"/>
              <a:gd name="connsiteY480" fmla="*/ 1630552 h 3429000"/>
              <a:gd name="connsiteX481" fmla="*/ 11258020 w 12192000"/>
              <a:gd name="connsiteY481" fmla="*/ 1972078 h 3429000"/>
              <a:gd name="connsiteX482" fmla="*/ 11688741 w 12192000"/>
              <a:gd name="connsiteY482" fmla="*/ 2616312 h 3429000"/>
              <a:gd name="connsiteX483" fmla="*/ 11794425 w 12192000"/>
              <a:gd name="connsiteY483" fmla="*/ 2252109 h 3429000"/>
              <a:gd name="connsiteX484" fmla="*/ 11792727 w 12192000"/>
              <a:gd name="connsiteY484" fmla="*/ 2240934 h 3429000"/>
              <a:gd name="connsiteX485" fmla="*/ 11776744 w 12192000"/>
              <a:gd name="connsiteY485" fmla="*/ 2242723 h 3429000"/>
              <a:gd name="connsiteX486" fmla="*/ 11442546 w 12192000"/>
              <a:gd name="connsiteY486" fmla="*/ 1307592 h 3429000"/>
              <a:gd name="connsiteX487" fmla="*/ 11527771 w 12192000"/>
              <a:gd name="connsiteY487" fmla="*/ 1275317 h 3429000"/>
              <a:gd name="connsiteX488" fmla="*/ 11851542 w 12192000"/>
              <a:gd name="connsiteY488" fmla="*/ 2034703 h 3429000"/>
              <a:gd name="connsiteX489" fmla="*/ 12122505 w 12192000"/>
              <a:gd name="connsiteY489" fmla="*/ 1727948 h 3429000"/>
              <a:gd name="connsiteX490" fmla="*/ 12192000 w 12192000"/>
              <a:gd name="connsiteY490" fmla="*/ 1669975 h 3429000"/>
              <a:gd name="connsiteX491" fmla="*/ 12192000 w 12192000"/>
              <a:gd name="connsiteY491" fmla="*/ 1731063 h 3429000"/>
              <a:gd name="connsiteX492" fmla="*/ 12155105 w 12192000"/>
              <a:gd name="connsiteY492" fmla="*/ 1762181 h 3429000"/>
              <a:gd name="connsiteX493" fmla="*/ 11918903 w 12192000"/>
              <a:gd name="connsiteY493" fmla="*/ 2062132 h 3429000"/>
              <a:gd name="connsiteX494" fmla="*/ 12067554 w 12192000"/>
              <a:gd name="connsiteY494" fmla="*/ 1888498 h 3429000"/>
              <a:gd name="connsiteX495" fmla="*/ 12192000 w 12192000"/>
              <a:gd name="connsiteY495" fmla="*/ 1782392 h 3429000"/>
              <a:gd name="connsiteX496" fmla="*/ 12192000 w 12192000"/>
              <a:gd name="connsiteY496" fmla="*/ 1822559 h 3429000"/>
              <a:gd name="connsiteX497" fmla="*/ 12087498 w 12192000"/>
              <a:gd name="connsiteY497" fmla="*/ 1911764 h 3429000"/>
              <a:gd name="connsiteX498" fmla="*/ 11941335 w 12192000"/>
              <a:gd name="connsiteY498" fmla="*/ 2083809 h 3429000"/>
              <a:gd name="connsiteX499" fmla="*/ 11898139 w 12192000"/>
              <a:gd name="connsiteY499" fmla="*/ 2163553 h 3429000"/>
              <a:gd name="connsiteX500" fmla="*/ 12037359 w 12192000"/>
              <a:gd name="connsiteY500" fmla="*/ 2053816 h 3429000"/>
              <a:gd name="connsiteX501" fmla="*/ 12192000 w 12192000"/>
              <a:gd name="connsiteY501" fmla="*/ 1901891 h 3429000"/>
              <a:gd name="connsiteX502" fmla="*/ 12192000 w 12192000"/>
              <a:gd name="connsiteY502" fmla="*/ 1973912 h 3429000"/>
              <a:gd name="connsiteX503" fmla="*/ 12054488 w 12192000"/>
              <a:gd name="connsiteY503" fmla="*/ 2104939 h 3429000"/>
              <a:gd name="connsiteX504" fmla="*/ 11880977 w 12192000"/>
              <a:gd name="connsiteY504" fmla="*/ 2245040 h 3429000"/>
              <a:gd name="connsiteX505" fmla="*/ 11879666 w 12192000"/>
              <a:gd name="connsiteY505" fmla="*/ 2246644 h 3429000"/>
              <a:gd name="connsiteX506" fmla="*/ 11873674 w 12192000"/>
              <a:gd name="connsiteY506" fmla="*/ 2254306 h 3429000"/>
              <a:gd name="connsiteX507" fmla="*/ 11738608 w 12192000"/>
              <a:gd name="connsiteY507" fmla="*/ 2689417 h 3429000"/>
              <a:gd name="connsiteX508" fmla="*/ 11732820 w 12192000"/>
              <a:gd name="connsiteY508" fmla="*/ 2696184 h 3429000"/>
              <a:gd name="connsiteX509" fmla="*/ 12058063 w 12192000"/>
              <a:gd name="connsiteY509" fmla="*/ 3376045 h 3429000"/>
              <a:gd name="connsiteX510" fmla="*/ 12077722 w 12192000"/>
              <a:gd name="connsiteY510" fmla="*/ 3428999 h 3429000"/>
              <a:gd name="connsiteX511" fmla="*/ 11980831 w 12192000"/>
              <a:gd name="connsiteY511" fmla="*/ 3428999 h 3429000"/>
              <a:gd name="connsiteX512" fmla="*/ 11842370 w 12192000"/>
              <a:gd name="connsiteY512" fmla="*/ 3103596 h 3429000"/>
              <a:gd name="connsiteX513" fmla="*/ 11807118 w 12192000"/>
              <a:gd name="connsiteY513" fmla="*/ 3032642 h 3429000"/>
              <a:gd name="connsiteX514" fmla="*/ 11352410 w 12192000"/>
              <a:gd name="connsiteY514" fmla="*/ 2253534 h 3429000"/>
              <a:gd name="connsiteX515" fmla="*/ 11344098 w 12192000"/>
              <a:gd name="connsiteY515" fmla="*/ 2252717 h 3429000"/>
              <a:gd name="connsiteX516" fmla="*/ 10730809 w 12192000"/>
              <a:gd name="connsiteY516" fmla="*/ 2156749 h 3429000"/>
              <a:gd name="connsiteX517" fmla="*/ 10713050 w 12192000"/>
              <a:gd name="connsiteY517" fmla="*/ 2164271 h 3429000"/>
              <a:gd name="connsiteX518" fmla="*/ 9420192 w 12192000"/>
              <a:gd name="connsiteY518" fmla="*/ 2263050 h 3429000"/>
              <a:gd name="connsiteX519" fmla="*/ 9404066 w 12192000"/>
              <a:gd name="connsiteY519" fmla="*/ 2242708 h 3429000"/>
              <a:gd name="connsiteX520" fmla="*/ 10712309 w 12192000"/>
              <a:gd name="connsiteY520" fmla="*/ 2109562 h 3429000"/>
              <a:gd name="connsiteX521" fmla="*/ 11291486 w 12192000"/>
              <a:gd name="connsiteY521" fmla="*/ 2166804 h 3429000"/>
              <a:gd name="connsiteX522" fmla="*/ 11176624 w 12192000"/>
              <a:gd name="connsiteY522" fmla="*/ 2010340 h 3429000"/>
              <a:gd name="connsiteX523" fmla="*/ 10665962 w 12192000"/>
              <a:gd name="connsiteY523" fmla="*/ 1445588 h 3429000"/>
              <a:gd name="connsiteX524" fmla="*/ 10647017 w 12192000"/>
              <a:gd name="connsiteY524" fmla="*/ 1450047 h 3429000"/>
              <a:gd name="connsiteX525" fmla="*/ 10107096 w 12192000"/>
              <a:gd name="connsiteY525" fmla="*/ 1560072 h 3429000"/>
              <a:gd name="connsiteX526" fmla="*/ 9439953 w 12192000"/>
              <a:gd name="connsiteY526" fmla="*/ 1480921 h 3429000"/>
              <a:gd name="connsiteX527" fmla="*/ 9470279 w 12192000"/>
              <a:gd name="connsiteY527" fmla="*/ 1443131 h 3429000"/>
              <a:gd name="connsiteX528" fmla="*/ 10565024 w 12192000"/>
              <a:gd name="connsiteY528" fmla="*/ 1352269 h 3429000"/>
              <a:gd name="connsiteX529" fmla="*/ 9922490 w 12192000"/>
              <a:gd name="connsiteY529" fmla="*/ 858833 h 3429000"/>
              <a:gd name="connsiteX530" fmla="*/ 9920481 w 12192000"/>
              <a:gd name="connsiteY530" fmla="*/ 859346 h 3429000"/>
              <a:gd name="connsiteX531" fmla="*/ 9916127 w 12192000"/>
              <a:gd name="connsiteY531" fmla="*/ 859836 h 3429000"/>
              <a:gd name="connsiteX532" fmla="*/ 9791125 w 12192000"/>
              <a:gd name="connsiteY532" fmla="*/ 938248 h 3429000"/>
              <a:gd name="connsiteX533" fmla="*/ 9528364 w 12192000"/>
              <a:gd name="connsiteY533" fmla="*/ 1022767 h 3429000"/>
              <a:gd name="connsiteX534" fmla="*/ 8629850 w 12192000"/>
              <a:gd name="connsiteY534" fmla="*/ 1184329 h 3429000"/>
              <a:gd name="connsiteX535" fmla="*/ 8600239 w 12192000"/>
              <a:gd name="connsiteY535" fmla="*/ 1167243 h 3429000"/>
              <a:gd name="connsiteX536" fmla="*/ 9761570 w 12192000"/>
              <a:gd name="connsiteY536" fmla="*/ 753283 h 3429000"/>
              <a:gd name="connsiteX537" fmla="*/ 9368237 w 12192000"/>
              <a:gd name="connsiteY537" fmla="*/ 520470 h 3429000"/>
              <a:gd name="connsiteX538" fmla="*/ 9354614 w 12192000"/>
              <a:gd name="connsiteY538" fmla="*/ 522288 h 3429000"/>
              <a:gd name="connsiteX539" fmla="*/ 8364351 w 12192000"/>
              <a:gd name="connsiteY539" fmla="*/ 730267 h 3429000"/>
              <a:gd name="connsiteX540" fmla="*/ 8386567 w 12192000"/>
              <a:gd name="connsiteY540" fmla="*/ 690760 h 3429000"/>
              <a:gd name="connsiteX541" fmla="*/ 9231713 w 12192000"/>
              <a:gd name="connsiteY541" fmla="*/ 444539 h 3429000"/>
              <a:gd name="connsiteX542" fmla="*/ 9023301 w 12192000"/>
              <a:gd name="connsiteY542" fmla="*/ 334109 h 3429000"/>
              <a:gd name="connsiteX543" fmla="*/ 9010556 w 12192000"/>
              <a:gd name="connsiteY543" fmla="*/ 329998 h 3429000"/>
              <a:gd name="connsiteX544" fmla="*/ 8687367 w 12192000"/>
              <a:gd name="connsiteY544" fmla="*/ 101276 h 3429000"/>
              <a:gd name="connsiteX545" fmla="*/ 4382818 w 12192000"/>
              <a:gd name="connsiteY545" fmla="*/ 0 h 3429000"/>
              <a:gd name="connsiteX546" fmla="*/ 4463614 w 12192000"/>
              <a:gd name="connsiteY546" fmla="*/ 0 h 3429000"/>
              <a:gd name="connsiteX547" fmla="*/ 4557150 w 12192000"/>
              <a:gd name="connsiteY547" fmla="*/ 81023 h 3429000"/>
              <a:gd name="connsiteX548" fmla="*/ 4856936 w 12192000"/>
              <a:gd name="connsiteY548" fmla="*/ 380146 h 3429000"/>
              <a:gd name="connsiteX549" fmla="*/ 5111996 w 12192000"/>
              <a:gd name="connsiteY549" fmla="*/ 636759 h 3429000"/>
              <a:gd name="connsiteX550" fmla="*/ 5388878 w 12192000"/>
              <a:gd name="connsiteY550" fmla="*/ 871185 h 3429000"/>
              <a:gd name="connsiteX551" fmla="*/ 5425556 w 12192000"/>
              <a:gd name="connsiteY551" fmla="*/ 879967 h 3429000"/>
              <a:gd name="connsiteX552" fmla="*/ 4943646 w 12192000"/>
              <a:gd name="connsiteY552" fmla="*/ 393916 h 3429000"/>
              <a:gd name="connsiteX553" fmla="*/ 4594837 w 12192000"/>
              <a:gd name="connsiteY553" fmla="*/ 103274 h 3429000"/>
              <a:gd name="connsiteX554" fmla="*/ 4518536 w 12192000"/>
              <a:gd name="connsiteY554" fmla="*/ 31511 h 3429000"/>
              <a:gd name="connsiteX555" fmla="*/ 4483543 w 12192000"/>
              <a:gd name="connsiteY555" fmla="*/ 0 h 3429000"/>
              <a:gd name="connsiteX556" fmla="*/ 4534233 w 12192000"/>
              <a:gd name="connsiteY556" fmla="*/ 0 h 3429000"/>
              <a:gd name="connsiteX557" fmla="*/ 4633631 w 12192000"/>
              <a:gd name="connsiteY557" fmla="*/ 74706 h 3429000"/>
              <a:gd name="connsiteX558" fmla="*/ 4949299 w 12192000"/>
              <a:gd name="connsiteY558" fmla="*/ 337336 h 3429000"/>
              <a:gd name="connsiteX559" fmla="*/ 5291452 w 12192000"/>
              <a:gd name="connsiteY559" fmla="*/ 647801 h 3429000"/>
              <a:gd name="connsiteX560" fmla="*/ 5434998 w 12192000"/>
              <a:gd name="connsiteY560" fmla="*/ 825100 h 3429000"/>
              <a:gd name="connsiteX561" fmla="*/ 5351015 w 12192000"/>
              <a:gd name="connsiteY561" fmla="*/ 331989 h 3429000"/>
              <a:gd name="connsiteX562" fmla="*/ 5344012 w 12192000"/>
              <a:gd name="connsiteY562" fmla="*/ 131333 h 3429000"/>
              <a:gd name="connsiteX563" fmla="*/ 5349920 w 12192000"/>
              <a:gd name="connsiteY563" fmla="*/ 0 h 3429000"/>
              <a:gd name="connsiteX564" fmla="*/ 5401317 w 12192000"/>
              <a:gd name="connsiteY564" fmla="*/ 0 h 3429000"/>
              <a:gd name="connsiteX565" fmla="*/ 5400859 w 12192000"/>
              <a:gd name="connsiteY565" fmla="*/ 83801 h 3429000"/>
              <a:gd name="connsiteX566" fmla="*/ 5401644 w 12192000"/>
              <a:gd name="connsiteY566" fmla="*/ 188847 h 3429000"/>
              <a:gd name="connsiteX567" fmla="*/ 5467256 w 12192000"/>
              <a:gd name="connsiteY567" fmla="*/ 746494 h 3429000"/>
              <a:gd name="connsiteX568" fmla="*/ 5448069 w 12192000"/>
              <a:gd name="connsiteY568" fmla="*/ 138554 h 3429000"/>
              <a:gd name="connsiteX569" fmla="*/ 5440458 w 12192000"/>
              <a:gd name="connsiteY569" fmla="*/ 0 h 3429000"/>
              <a:gd name="connsiteX570" fmla="*/ 5472521 w 12192000"/>
              <a:gd name="connsiteY570" fmla="*/ 0 h 3429000"/>
              <a:gd name="connsiteX571" fmla="*/ 5480135 w 12192000"/>
              <a:gd name="connsiteY571" fmla="*/ 136802 h 3429000"/>
              <a:gd name="connsiteX572" fmla="*/ 5499023 w 12192000"/>
              <a:gd name="connsiteY572" fmla="*/ 737310 h 3429000"/>
              <a:gd name="connsiteX573" fmla="*/ 5547022 w 12192000"/>
              <a:gd name="connsiteY573" fmla="*/ 178838 h 3429000"/>
              <a:gd name="connsiteX574" fmla="*/ 5522799 w 12192000"/>
              <a:gd name="connsiteY574" fmla="*/ 0 h 3429000"/>
              <a:gd name="connsiteX575" fmla="*/ 5573386 w 12192000"/>
              <a:gd name="connsiteY575" fmla="*/ 0 h 3429000"/>
              <a:gd name="connsiteX576" fmla="*/ 5587618 w 12192000"/>
              <a:gd name="connsiteY576" fmla="*/ 82353 h 3429000"/>
              <a:gd name="connsiteX577" fmla="*/ 5519779 w 12192000"/>
              <a:gd name="connsiteY577" fmla="*/ 930223 h 3429000"/>
              <a:gd name="connsiteX578" fmla="*/ 5520293 w 12192000"/>
              <a:gd name="connsiteY578" fmla="*/ 931602 h 3429000"/>
              <a:gd name="connsiteX579" fmla="*/ 5767221 w 12192000"/>
              <a:gd name="connsiteY579" fmla="*/ 1236564 h 3429000"/>
              <a:gd name="connsiteX580" fmla="*/ 6937169 w 12192000"/>
              <a:gd name="connsiteY580" fmla="*/ 1386941 h 3429000"/>
              <a:gd name="connsiteX581" fmla="*/ 6953922 w 12192000"/>
              <a:gd name="connsiteY581" fmla="*/ 1461068 h 3429000"/>
              <a:gd name="connsiteX582" fmla="*/ 6071359 w 12192000"/>
              <a:gd name="connsiteY582" fmla="*/ 1341770 h 3429000"/>
              <a:gd name="connsiteX583" fmla="*/ 6038839 w 12192000"/>
              <a:gd name="connsiteY583" fmla="*/ 1335474 h 3429000"/>
              <a:gd name="connsiteX584" fmla="*/ 6038706 w 12192000"/>
              <a:gd name="connsiteY584" fmla="*/ 1334847 h 3429000"/>
              <a:gd name="connsiteX585" fmla="*/ 6037784 w 12192000"/>
              <a:gd name="connsiteY585" fmla="*/ 1335270 h 3429000"/>
              <a:gd name="connsiteX586" fmla="*/ 6038839 w 12192000"/>
              <a:gd name="connsiteY586" fmla="*/ 1335474 h 3429000"/>
              <a:gd name="connsiteX587" fmla="*/ 6040338 w 12192000"/>
              <a:gd name="connsiteY587" fmla="*/ 1342418 h 3429000"/>
              <a:gd name="connsiteX588" fmla="*/ 6024488 w 12192000"/>
              <a:gd name="connsiteY588" fmla="*/ 1380903 h 3429000"/>
              <a:gd name="connsiteX589" fmla="*/ 5599771 w 12192000"/>
              <a:gd name="connsiteY589" fmla="*/ 2080652 h 3429000"/>
              <a:gd name="connsiteX590" fmla="*/ 5548843 w 12192000"/>
              <a:gd name="connsiteY590" fmla="*/ 2134845 h 3429000"/>
              <a:gd name="connsiteX591" fmla="*/ 5940952 w 12192000"/>
              <a:gd name="connsiteY591" fmla="*/ 2821028 h 3429000"/>
              <a:gd name="connsiteX592" fmla="*/ 6043441 w 12192000"/>
              <a:gd name="connsiteY592" fmla="*/ 3236847 h 3429000"/>
              <a:gd name="connsiteX593" fmla="*/ 6093432 w 12192000"/>
              <a:gd name="connsiteY593" fmla="*/ 3429000 h 3429000"/>
              <a:gd name="connsiteX594" fmla="*/ 6034344 w 12192000"/>
              <a:gd name="connsiteY594" fmla="*/ 3429000 h 3429000"/>
              <a:gd name="connsiteX595" fmla="*/ 6026679 w 12192000"/>
              <a:gd name="connsiteY595" fmla="*/ 3407959 h 3429000"/>
              <a:gd name="connsiteX596" fmla="*/ 5800441 w 12192000"/>
              <a:gd name="connsiteY596" fmla="*/ 2906286 h 3429000"/>
              <a:gd name="connsiteX597" fmla="*/ 5526562 w 12192000"/>
              <a:gd name="connsiteY597" fmla="*/ 2276388 h 3429000"/>
              <a:gd name="connsiteX598" fmla="*/ 5519640 w 12192000"/>
              <a:gd name="connsiteY598" fmla="*/ 2254774 h 3429000"/>
              <a:gd name="connsiteX599" fmla="*/ 5844559 w 12192000"/>
              <a:gd name="connsiteY599" fmla="*/ 3124349 h 3429000"/>
              <a:gd name="connsiteX600" fmla="*/ 5975994 w 12192000"/>
              <a:gd name="connsiteY600" fmla="*/ 3429000 h 3429000"/>
              <a:gd name="connsiteX601" fmla="*/ 5898547 w 12192000"/>
              <a:gd name="connsiteY601" fmla="*/ 3429000 h 3429000"/>
              <a:gd name="connsiteX602" fmla="*/ 5682041 w 12192000"/>
              <a:gd name="connsiteY602" fmla="*/ 2926860 h 3429000"/>
              <a:gd name="connsiteX603" fmla="*/ 5461758 w 12192000"/>
              <a:gd name="connsiteY603" fmla="*/ 2391220 h 3429000"/>
              <a:gd name="connsiteX604" fmla="*/ 5237282 w 12192000"/>
              <a:gd name="connsiteY604" fmla="*/ 3150086 h 3429000"/>
              <a:gd name="connsiteX605" fmla="*/ 5115009 w 12192000"/>
              <a:gd name="connsiteY605" fmla="*/ 3429000 h 3429000"/>
              <a:gd name="connsiteX606" fmla="*/ 5028074 w 12192000"/>
              <a:gd name="connsiteY606" fmla="*/ 3429000 h 3429000"/>
              <a:gd name="connsiteX607" fmla="*/ 5079508 w 12192000"/>
              <a:gd name="connsiteY607" fmla="*/ 3320074 h 3429000"/>
              <a:gd name="connsiteX608" fmla="*/ 5371846 w 12192000"/>
              <a:gd name="connsiteY608" fmla="*/ 2495413 h 3429000"/>
              <a:gd name="connsiteX609" fmla="*/ 5270512 w 12192000"/>
              <a:gd name="connsiteY609" fmla="*/ 2709975 h 3429000"/>
              <a:gd name="connsiteX610" fmla="*/ 5062409 w 12192000"/>
              <a:gd name="connsiteY610" fmla="*/ 3224544 h 3429000"/>
              <a:gd name="connsiteX611" fmla="*/ 5036628 w 12192000"/>
              <a:gd name="connsiteY611" fmla="*/ 3325247 h 3429000"/>
              <a:gd name="connsiteX612" fmla="*/ 5009112 w 12192000"/>
              <a:gd name="connsiteY612" fmla="*/ 3429000 h 3429000"/>
              <a:gd name="connsiteX613" fmla="*/ 4976679 w 12192000"/>
              <a:gd name="connsiteY613" fmla="*/ 3429000 h 3429000"/>
              <a:gd name="connsiteX614" fmla="*/ 5006537 w 12192000"/>
              <a:gd name="connsiteY614" fmla="*/ 3318068 h 3429000"/>
              <a:gd name="connsiteX615" fmla="*/ 5032723 w 12192000"/>
              <a:gd name="connsiteY615" fmla="*/ 3215957 h 3429000"/>
              <a:gd name="connsiteX616" fmla="*/ 5242949 w 12192000"/>
              <a:gd name="connsiteY616" fmla="*/ 2696175 h 3429000"/>
              <a:gd name="connsiteX617" fmla="*/ 5286321 w 12192000"/>
              <a:gd name="connsiteY617" fmla="*/ 2604555 h 3429000"/>
              <a:gd name="connsiteX618" fmla="*/ 5008210 w 12192000"/>
              <a:gd name="connsiteY618" fmla="*/ 3220194 h 3429000"/>
              <a:gd name="connsiteX619" fmla="*/ 4986321 w 12192000"/>
              <a:gd name="connsiteY619" fmla="*/ 3336687 h 3429000"/>
              <a:gd name="connsiteX620" fmla="*/ 4973474 w 12192000"/>
              <a:gd name="connsiteY620" fmla="*/ 3429000 h 3429000"/>
              <a:gd name="connsiteX621" fmla="*/ 4907178 w 12192000"/>
              <a:gd name="connsiteY621" fmla="*/ 3429000 h 3429000"/>
              <a:gd name="connsiteX622" fmla="*/ 4910810 w 12192000"/>
              <a:gd name="connsiteY622" fmla="*/ 3400660 h 3429000"/>
              <a:gd name="connsiteX623" fmla="*/ 4987461 w 12192000"/>
              <a:gd name="connsiteY623" fmla="*/ 3003994 h 3429000"/>
              <a:gd name="connsiteX624" fmla="*/ 5179262 w 12192000"/>
              <a:gd name="connsiteY624" fmla="*/ 2606044 h 3429000"/>
              <a:gd name="connsiteX625" fmla="*/ 4689678 w 12192000"/>
              <a:gd name="connsiteY625" fmla="*/ 3011241 h 3429000"/>
              <a:gd name="connsiteX626" fmla="*/ 4477543 w 12192000"/>
              <a:gd name="connsiteY626" fmla="*/ 3245836 h 3429000"/>
              <a:gd name="connsiteX627" fmla="*/ 4329957 w 12192000"/>
              <a:gd name="connsiteY627" fmla="*/ 3429000 h 3429000"/>
              <a:gd name="connsiteX628" fmla="*/ 4218595 w 12192000"/>
              <a:gd name="connsiteY628" fmla="*/ 3429000 h 3429000"/>
              <a:gd name="connsiteX629" fmla="*/ 4368888 w 12192000"/>
              <a:gd name="connsiteY629" fmla="*/ 3239412 h 3429000"/>
              <a:gd name="connsiteX630" fmla="*/ 4563091 w 12192000"/>
              <a:gd name="connsiteY630" fmla="*/ 3013508 h 3429000"/>
              <a:gd name="connsiteX631" fmla="*/ 5387324 w 12192000"/>
              <a:gd name="connsiteY631" fmla="*/ 2276830 h 3429000"/>
              <a:gd name="connsiteX632" fmla="*/ 5073620 w 12192000"/>
              <a:gd name="connsiteY632" fmla="*/ 2526437 h 3429000"/>
              <a:gd name="connsiteX633" fmla="*/ 4689789 w 12192000"/>
              <a:gd name="connsiteY633" fmla="*/ 2839382 h 3429000"/>
              <a:gd name="connsiteX634" fmla="*/ 4418722 w 12192000"/>
              <a:gd name="connsiteY634" fmla="*/ 3141886 h 3429000"/>
              <a:gd name="connsiteX635" fmla="*/ 4214944 w 12192000"/>
              <a:gd name="connsiteY635" fmla="*/ 3429000 h 3429000"/>
              <a:gd name="connsiteX636" fmla="*/ 4177898 w 12192000"/>
              <a:gd name="connsiteY636" fmla="*/ 3429000 h 3429000"/>
              <a:gd name="connsiteX637" fmla="*/ 4391597 w 12192000"/>
              <a:gd name="connsiteY637" fmla="*/ 3127370 h 3429000"/>
              <a:gd name="connsiteX638" fmla="*/ 4668889 w 12192000"/>
              <a:gd name="connsiteY638" fmla="*/ 2817399 h 3429000"/>
              <a:gd name="connsiteX639" fmla="*/ 5055427 w 12192000"/>
              <a:gd name="connsiteY639" fmla="*/ 2502476 h 3429000"/>
              <a:gd name="connsiteX640" fmla="*/ 5371814 w 12192000"/>
              <a:gd name="connsiteY640" fmla="*/ 2249975 h 3429000"/>
              <a:gd name="connsiteX641" fmla="*/ 4987918 w 12192000"/>
              <a:gd name="connsiteY641" fmla="*/ 2409701 h 3429000"/>
              <a:gd name="connsiteX642" fmla="*/ 4317146 w 12192000"/>
              <a:gd name="connsiteY642" fmla="*/ 3158716 h 3429000"/>
              <a:gd name="connsiteX643" fmla="*/ 4171627 w 12192000"/>
              <a:gd name="connsiteY643" fmla="*/ 3429000 h 3429000"/>
              <a:gd name="connsiteX644" fmla="*/ 4081585 w 12192000"/>
              <a:gd name="connsiteY644" fmla="*/ 3429000 h 3429000"/>
              <a:gd name="connsiteX645" fmla="*/ 4238603 w 12192000"/>
              <a:gd name="connsiteY645" fmla="*/ 3130341 h 3429000"/>
              <a:gd name="connsiteX646" fmla="*/ 4778333 w 12192000"/>
              <a:gd name="connsiteY646" fmla="*/ 2444626 h 3429000"/>
              <a:gd name="connsiteX647" fmla="*/ 5414185 w 12192000"/>
              <a:gd name="connsiteY647" fmla="*/ 2144882 h 3429000"/>
              <a:gd name="connsiteX648" fmla="*/ 5959648 w 12192000"/>
              <a:gd name="connsiteY648" fmla="*/ 1331797 h 3429000"/>
              <a:gd name="connsiteX649" fmla="*/ 5355019 w 12192000"/>
              <a:gd name="connsiteY649" fmla="*/ 1305672 h 3429000"/>
              <a:gd name="connsiteX650" fmla="*/ 5083565 w 12192000"/>
              <a:gd name="connsiteY650" fmla="*/ 1750121 h 3429000"/>
              <a:gd name="connsiteX651" fmla="*/ 4713577 w 12192000"/>
              <a:gd name="connsiteY651" fmla="*/ 2187803 h 3429000"/>
              <a:gd name="connsiteX652" fmla="*/ 3989559 w 12192000"/>
              <a:gd name="connsiteY652" fmla="*/ 2716945 h 3429000"/>
              <a:gd name="connsiteX653" fmla="*/ 3939824 w 12192000"/>
              <a:gd name="connsiteY653" fmla="*/ 2637900 h 3429000"/>
              <a:gd name="connsiteX654" fmla="*/ 4584537 w 12192000"/>
              <a:gd name="connsiteY654" fmla="*/ 1895826 h 3429000"/>
              <a:gd name="connsiteX655" fmla="*/ 5037105 w 12192000"/>
              <a:gd name="connsiteY655" fmla="*/ 1659765 h 3429000"/>
              <a:gd name="connsiteX656" fmla="*/ 5039930 w 12192000"/>
              <a:gd name="connsiteY656" fmla="*/ 1660585 h 3429000"/>
              <a:gd name="connsiteX657" fmla="*/ 5263764 w 12192000"/>
              <a:gd name="connsiteY657" fmla="*/ 1306525 h 3429000"/>
              <a:gd name="connsiteX658" fmla="*/ 4086300 w 12192000"/>
              <a:gd name="connsiteY658" fmla="*/ 1455599 h 3429000"/>
              <a:gd name="connsiteX659" fmla="*/ 4085485 w 12192000"/>
              <a:gd name="connsiteY659" fmla="*/ 1470070 h 3429000"/>
              <a:gd name="connsiteX660" fmla="*/ 3871915 w 12192000"/>
              <a:gd name="connsiteY660" fmla="*/ 1824645 h 3429000"/>
              <a:gd name="connsiteX661" fmla="*/ 3799374 w 12192000"/>
              <a:gd name="connsiteY661" fmla="*/ 2037127 h 3429000"/>
              <a:gd name="connsiteX662" fmla="*/ 3498850 w 12192000"/>
              <a:gd name="connsiteY662" fmla="*/ 3232888 h 3429000"/>
              <a:gd name="connsiteX663" fmla="*/ 3399216 w 12192000"/>
              <a:gd name="connsiteY663" fmla="*/ 3429000 h 3429000"/>
              <a:gd name="connsiteX664" fmla="*/ 3303688 w 12192000"/>
              <a:gd name="connsiteY664" fmla="*/ 3429000 h 3429000"/>
              <a:gd name="connsiteX665" fmla="*/ 3391774 w 12192000"/>
              <a:gd name="connsiteY665" fmla="*/ 3268181 h 3429000"/>
              <a:gd name="connsiteX666" fmla="*/ 3735540 w 12192000"/>
              <a:gd name="connsiteY666" fmla="*/ 2117923 h 3429000"/>
              <a:gd name="connsiteX667" fmla="*/ 3729438 w 12192000"/>
              <a:gd name="connsiteY667" fmla="*/ 2140058 h 3429000"/>
              <a:gd name="connsiteX668" fmla="*/ 3707782 w 12192000"/>
              <a:gd name="connsiteY668" fmla="*/ 2215908 h 3429000"/>
              <a:gd name="connsiteX669" fmla="*/ 3583827 w 12192000"/>
              <a:gd name="connsiteY669" fmla="*/ 2610215 h 3429000"/>
              <a:gd name="connsiteX670" fmla="*/ 3547861 w 12192000"/>
              <a:gd name="connsiteY670" fmla="*/ 2700609 h 3429000"/>
              <a:gd name="connsiteX671" fmla="*/ 3490905 w 12192000"/>
              <a:gd name="connsiteY671" fmla="*/ 2848660 h 3429000"/>
              <a:gd name="connsiteX672" fmla="*/ 3455859 w 12192000"/>
              <a:gd name="connsiteY672" fmla="*/ 2962301 h 3429000"/>
              <a:gd name="connsiteX673" fmla="*/ 3429112 w 12192000"/>
              <a:gd name="connsiteY673" fmla="*/ 3050469 h 3429000"/>
              <a:gd name="connsiteX674" fmla="*/ 3304862 w 12192000"/>
              <a:gd name="connsiteY674" fmla="*/ 3367476 h 3429000"/>
              <a:gd name="connsiteX675" fmla="*/ 3276071 w 12192000"/>
              <a:gd name="connsiteY675" fmla="*/ 3429000 h 3429000"/>
              <a:gd name="connsiteX676" fmla="*/ 3240805 w 12192000"/>
              <a:gd name="connsiteY676" fmla="*/ 3429000 h 3429000"/>
              <a:gd name="connsiteX677" fmla="*/ 3275917 w 12192000"/>
              <a:gd name="connsiteY677" fmla="*/ 3354192 h 3429000"/>
              <a:gd name="connsiteX678" fmla="*/ 3399358 w 12192000"/>
              <a:gd name="connsiteY678" fmla="*/ 3040011 h 3429000"/>
              <a:gd name="connsiteX679" fmla="*/ 3425650 w 12192000"/>
              <a:gd name="connsiteY679" fmla="*/ 2952333 h 3429000"/>
              <a:gd name="connsiteX680" fmla="*/ 3460661 w 12192000"/>
              <a:gd name="connsiteY680" fmla="*/ 2837763 h 3429000"/>
              <a:gd name="connsiteX681" fmla="*/ 3518021 w 12192000"/>
              <a:gd name="connsiteY681" fmla="*/ 2688298 h 3429000"/>
              <a:gd name="connsiteX682" fmla="*/ 3554035 w 12192000"/>
              <a:gd name="connsiteY682" fmla="*/ 2598832 h 3429000"/>
              <a:gd name="connsiteX683" fmla="*/ 3677174 w 12192000"/>
              <a:gd name="connsiteY683" fmla="*/ 2207351 h 3429000"/>
              <a:gd name="connsiteX684" fmla="*/ 3698819 w 12192000"/>
              <a:gd name="connsiteY684" fmla="*/ 2131503 h 3429000"/>
              <a:gd name="connsiteX685" fmla="*/ 3702094 w 12192000"/>
              <a:gd name="connsiteY685" fmla="*/ 2120194 h 3429000"/>
              <a:gd name="connsiteX686" fmla="*/ 3398355 w 12192000"/>
              <a:gd name="connsiteY686" fmla="*/ 2665603 h 3429000"/>
              <a:gd name="connsiteX687" fmla="*/ 3193941 w 12192000"/>
              <a:gd name="connsiteY687" fmla="*/ 3369775 h 3429000"/>
              <a:gd name="connsiteX688" fmla="*/ 3184140 w 12192000"/>
              <a:gd name="connsiteY688" fmla="*/ 3429000 h 3429000"/>
              <a:gd name="connsiteX689" fmla="*/ 3099978 w 12192000"/>
              <a:gd name="connsiteY689" fmla="*/ 3429000 h 3429000"/>
              <a:gd name="connsiteX690" fmla="*/ 3101556 w 12192000"/>
              <a:gd name="connsiteY690" fmla="*/ 3414337 h 3429000"/>
              <a:gd name="connsiteX691" fmla="*/ 3370162 w 12192000"/>
              <a:gd name="connsiteY691" fmla="*/ 2356550 h 3429000"/>
              <a:gd name="connsiteX692" fmla="*/ 3746477 w 12192000"/>
              <a:gd name="connsiteY692" fmla="*/ 1948889 h 3429000"/>
              <a:gd name="connsiteX693" fmla="*/ 3863399 w 12192000"/>
              <a:gd name="connsiteY693" fmla="*/ 1658257 h 3429000"/>
              <a:gd name="connsiteX694" fmla="*/ 3968712 w 12192000"/>
              <a:gd name="connsiteY694" fmla="*/ 1484989 h 3429000"/>
              <a:gd name="connsiteX695" fmla="*/ 2792390 w 12192000"/>
              <a:gd name="connsiteY695" fmla="*/ 1953974 h 3429000"/>
              <a:gd name="connsiteX696" fmla="*/ 2714982 w 12192000"/>
              <a:gd name="connsiteY696" fmla="*/ 1998051 h 3429000"/>
              <a:gd name="connsiteX697" fmla="*/ 2813361 w 12192000"/>
              <a:gd name="connsiteY697" fmla="*/ 2594912 h 3429000"/>
              <a:gd name="connsiteX698" fmla="*/ 2688430 w 12192000"/>
              <a:gd name="connsiteY698" fmla="*/ 3372564 h 3429000"/>
              <a:gd name="connsiteX699" fmla="*/ 2629626 w 12192000"/>
              <a:gd name="connsiteY699" fmla="*/ 3334394 h 3429000"/>
              <a:gd name="connsiteX700" fmla="*/ 2565328 w 12192000"/>
              <a:gd name="connsiteY700" fmla="*/ 2087399 h 3429000"/>
              <a:gd name="connsiteX701" fmla="*/ 1922999 w 12192000"/>
              <a:gd name="connsiteY701" fmla="*/ 2551343 h 3429000"/>
              <a:gd name="connsiteX702" fmla="*/ 1950261 w 12192000"/>
              <a:gd name="connsiteY702" fmla="*/ 2976858 h 3429000"/>
              <a:gd name="connsiteX703" fmla="*/ 2365554 w 12192000"/>
              <a:gd name="connsiteY703" fmla="*/ 3330107 h 3429000"/>
              <a:gd name="connsiteX704" fmla="*/ 2424142 w 12192000"/>
              <a:gd name="connsiteY704" fmla="*/ 3429000 h 3429000"/>
              <a:gd name="connsiteX705" fmla="*/ 2395994 w 12192000"/>
              <a:gd name="connsiteY705" fmla="*/ 3429000 h 3429000"/>
              <a:gd name="connsiteX706" fmla="*/ 2392863 w 12192000"/>
              <a:gd name="connsiteY706" fmla="*/ 3423964 h 3429000"/>
              <a:gd name="connsiteX707" fmla="*/ 2017589 w 12192000"/>
              <a:gd name="connsiteY707" fmla="*/ 3064982 h 3429000"/>
              <a:gd name="connsiteX708" fmla="*/ 2147336 w 12192000"/>
              <a:gd name="connsiteY708" fmla="*/ 3165052 h 3429000"/>
              <a:gd name="connsiteX709" fmla="*/ 2207047 w 12192000"/>
              <a:gd name="connsiteY709" fmla="*/ 3225540 h 3429000"/>
              <a:gd name="connsiteX710" fmla="*/ 2299106 w 12192000"/>
              <a:gd name="connsiteY710" fmla="*/ 3349931 h 3429000"/>
              <a:gd name="connsiteX711" fmla="*/ 2314430 w 12192000"/>
              <a:gd name="connsiteY711" fmla="*/ 3372144 h 3429000"/>
              <a:gd name="connsiteX712" fmla="*/ 2352406 w 12192000"/>
              <a:gd name="connsiteY712" fmla="*/ 3429000 h 3429000"/>
              <a:gd name="connsiteX713" fmla="*/ 2314492 w 12192000"/>
              <a:gd name="connsiteY713" fmla="*/ 3429000 h 3429000"/>
              <a:gd name="connsiteX714" fmla="*/ 2288095 w 12192000"/>
              <a:gd name="connsiteY714" fmla="*/ 3389030 h 3429000"/>
              <a:gd name="connsiteX715" fmla="*/ 2272768 w 12192000"/>
              <a:gd name="connsiteY715" fmla="*/ 3366822 h 3429000"/>
              <a:gd name="connsiteX716" fmla="*/ 2182715 w 12192000"/>
              <a:gd name="connsiteY716" fmla="*/ 3246071 h 3429000"/>
              <a:gd name="connsiteX717" fmla="*/ 2032061 w 12192000"/>
              <a:gd name="connsiteY717" fmla="*/ 3112380 h 3429000"/>
              <a:gd name="connsiteX718" fmla="*/ 2257220 w 12192000"/>
              <a:gd name="connsiteY718" fmla="*/ 3397257 h 3429000"/>
              <a:gd name="connsiteX719" fmla="*/ 2281324 w 12192000"/>
              <a:gd name="connsiteY719" fmla="*/ 3429000 h 3429000"/>
              <a:gd name="connsiteX720" fmla="*/ 2242860 w 12192000"/>
              <a:gd name="connsiteY720" fmla="*/ 3429000 h 3429000"/>
              <a:gd name="connsiteX721" fmla="*/ 2232818 w 12192000"/>
              <a:gd name="connsiteY721" fmla="*/ 3415926 h 3429000"/>
              <a:gd name="connsiteX722" fmla="*/ 1990172 w 12192000"/>
              <a:gd name="connsiteY722" fmla="*/ 3113121 h 3429000"/>
              <a:gd name="connsiteX723" fmla="*/ 2124090 w 12192000"/>
              <a:gd name="connsiteY723" fmla="*/ 3332017 h 3429000"/>
              <a:gd name="connsiteX724" fmla="*/ 2200380 w 12192000"/>
              <a:gd name="connsiteY724" fmla="*/ 3429000 h 3429000"/>
              <a:gd name="connsiteX725" fmla="*/ 2147507 w 12192000"/>
              <a:gd name="connsiteY725" fmla="*/ 3429000 h 3429000"/>
              <a:gd name="connsiteX726" fmla="*/ 2070668 w 12192000"/>
              <a:gd name="connsiteY726" fmla="*/ 3332520 h 3429000"/>
              <a:gd name="connsiteX727" fmla="*/ 1975142 w 12192000"/>
              <a:gd name="connsiteY727" fmla="*/ 3156570 h 3429000"/>
              <a:gd name="connsiteX728" fmla="*/ 2050035 w 12192000"/>
              <a:gd name="connsiteY728" fmla="*/ 3384345 h 3429000"/>
              <a:gd name="connsiteX729" fmla="*/ 2063025 w 12192000"/>
              <a:gd name="connsiteY729" fmla="*/ 3429000 h 3429000"/>
              <a:gd name="connsiteX730" fmla="*/ 2021675 w 12192000"/>
              <a:gd name="connsiteY730" fmla="*/ 3429000 h 3429000"/>
              <a:gd name="connsiteX731" fmla="*/ 2019308 w 12192000"/>
              <a:gd name="connsiteY731" fmla="*/ 3418118 h 3429000"/>
              <a:gd name="connsiteX732" fmla="*/ 1938835 w 12192000"/>
              <a:gd name="connsiteY732" fmla="*/ 3122160 h 3429000"/>
              <a:gd name="connsiteX733" fmla="*/ 1953230 w 12192000"/>
              <a:gd name="connsiteY733" fmla="*/ 3330699 h 3429000"/>
              <a:gd name="connsiteX734" fmla="*/ 1956763 w 12192000"/>
              <a:gd name="connsiteY734" fmla="*/ 3349191 h 3429000"/>
              <a:gd name="connsiteX735" fmla="*/ 1967925 w 12192000"/>
              <a:gd name="connsiteY735" fmla="*/ 3429000 h 3429000"/>
              <a:gd name="connsiteX736" fmla="*/ 1936622 w 12192000"/>
              <a:gd name="connsiteY736" fmla="*/ 3429000 h 3429000"/>
              <a:gd name="connsiteX737" fmla="*/ 1926261 w 12192000"/>
              <a:gd name="connsiteY737" fmla="*/ 3355064 h 3429000"/>
              <a:gd name="connsiteX738" fmla="*/ 1922724 w 12192000"/>
              <a:gd name="connsiteY738" fmla="*/ 3336577 h 3429000"/>
              <a:gd name="connsiteX739" fmla="*/ 1904650 w 12192000"/>
              <a:gd name="connsiteY739" fmla="*/ 3210616 h 3429000"/>
              <a:gd name="connsiteX740" fmla="*/ 1885273 w 12192000"/>
              <a:gd name="connsiteY740" fmla="*/ 3429000 h 3429000"/>
              <a:gd name="connsiteX741" fmla="*/ 1854363 w 12192000"/>
              <a:gd name="connsiteY741" fmla="*/ 3429000 h 3429000"/>
              <a:gd name="connsiteX742" fmla="*/ 1880391 w 12192000"/>
              <a:gd name="connsiteY742" fmla="*/ 3174796 h 3429000"/>
              <a:gd name="connsiteX743" fmla="*/ 1818273 w 12192000"/>
              <a:gd name="connsiteY743" fmla="*/ 3286729 h 3429000"/>
              <a:gd name="connsiteX744" fmla="*/ 1794691 w 12192000"/>
              <a:gd name="connsiteY744" fmla="*/ 3414239 h 3429000"/>
              <a:gd name="connsiteX745" fmla="*/ 1794914 w 12192000"/>
              <a:gd name="connsiteY745" fmla="*/ 3429000 h 3429000"/>
              <a:gd name="connsiteX746" fmla="*/ 1746128 w 12192000"/>
              <a:gd name="connsiteY746" fmla="*/ 3429000 h 3429000"/>
              <a:gd name="connsiteX747" fmla="*/ 1753934 w 12192000"/>
              <a:gd name="connsiteY747" fmla="*/ 3295796 h 3429000"/>
              <a:gd name="connsiteX748" fmla="*/ 1792053 w 12192000"/>
              <a:gd name="connsiteY748" fmla="*/ 3143396 h 3429000"/>
              <a:gd name="connsiteX749" fmla="*/ 1862248 w 12192000"/>
              <a:gd name="connsiteY749" fmla="*/ 2837397 h 3429000"/>
              <a:gd name="connsiteX750" fmla="*/ 1862250 w 12192000"/>
              <a:gd name="connsiteY750" fmla="*/ 2604531 h 3429000"/>
              <a:gd name="connsiteX751" fmla="*/ 1211999 w 12192000"/>
              <a:gd name="connsiteY751" fmla="*/ 3254610 h 3429000"/>
              <a:gd name="connsiteX752" fmla="*/ 1213266 w 12192000"/>
              <a:gd name="connsiteY752" fmla="*/ 3262947 h 3429000"/>
              <a:gd name="connsiteX753" fmla="*/ 1203370 w 12192000"/>
              <a:gd name="connsiteY753" fmla="*/ 3421676 h 3429000"/>
              <a:gd name="connsiteX754" fmla="*/ 1203671 w 12192000"/>
              <a:gd name="connsiteY754" fmla="*/ 3429000 h 3429000"/>
              <a:gd name="connsiteX755" fmla="*/ 1143180 w 12192000"/>
              <a:gd name="connsiteY755" fmla="*/ 3429000 h 3429000"/>
              <a:gd name="connsiteX756" fmla="*/ 1142176 w 12192000"/>
              <a:gd name="connsiteY756" fmla="*/ 3337045 h 3429000"/>
              <a:gd name="connsiteX757" fmla="*/ 1067484 w 12192000"/>
              <a:gd name="connsiteY757" fmla="*/ 3429000 h 3429000"/>
              <a:gd name="connsiteX758" fmla="*/ 953928 w 12192000"/>
              <a:gd name="connsiteY758" fmla="*/ 3429000 h 3429000"/>
              <a:gd name="connsiteX759" fmla="*/ 959715 w 12192000"/>
              <a:gd name="connsiteY759" fmla="*/ 3421185 h 3429000"/>
              <a:gd name="connsiteX760" fmla="*/ 1483788 w 12192000"/>
              <a:gd name="connsiteY760" fmla="*/ 2830174 h 3429000"/>
              <a:gd name="connsiteX761" fmla="*/ 1100671 w 12192000"/>
              <a:gd name="connsiteY761" fmla="*/ 2823137 h 3429000"/>
              <a:gd name="connsiteX762" fmla="*/ 1090144 w 12192000"/>
              <a:gd name="connsiteY762" fmla="*/ 2827748 h 3429000"/>
              <a:gd name="connsiteX763" fmla="*/ 1095872 w 12192000"/>
              <a:gd name="connsiteY763" fmla="*/ 2842892 h 3429000"/>
              <a:gd name="connsiteX764" fmla="*/ 262785 w 12192000"/>
              <a:gd name="connsiteY764" fmla="*/ 3416450 h 3429000"/>
              <a:gd name="connsiteX765" fmla="*/ 209968 w 12192000"/>
              <a:gd name="connsiteY765" fmla="*/ 3341713 h 3429000"/>
              <a:gd name="connsiteX766" fmla="*/ 873460 w 12192000"/>
              <a:gd name="connsiteY766" fmla="*/ 2824768 h 3429000"/>
              <a:gd name="connsiteX767" fmla="*/ 192686 w 12192000"/>
              <a:gd name="connsiteY767" fmla="*/ 2420257 h 3429000"/>
              <a:gd name="connsiteX768" fmla="*/ 4696 w 12192000"/>
              <a:gd name="connsiteY768" fmla="*/ 2268668 h 3429000"/>
              <a:gd name="connsiteX769" fmla="*/ 0 w 12192000"/>
              <a:gd name="connsiteY769" fmla="*/ 2260984 h 3429000"/>
              <a:gd name="connsiteX770" fmla="*/ 0 w 12192000"/>
              <a:gd name="connsiteY770" fmla="*/ 2084472 h 3429000"/>
              <a:gd name="connsiteX771" fmla="*/ 174101 w 12192000"/>
              <a:gd name="connsiteY771" fmla="*/ 2191277 h 3429000"/>
              <a:gd name="connsiteX772" fmla="*/ 891800 w 12192000"/>
              <a:gd name="connsiteY772" fmla="*/ 2607935 h 3429000"/>
              <a:gd name="connsiteX773" fmla="*/ 1072219 w 12192000"/>
              <a:gd name="connsiteY773" fmla="*/ 2740443 h 3429000"/>
              <a:gd name="connsiteX774" fmla="*/ 1074117 w 12192000"/>
              <a:gd name="connsiteY774" fmla="*/ 2741301 h 3429000"/>
              <a:gd name="connsiteX775" fmla="*/ 1083114 w 12192000"/>
              <a:gd name="connsiteY775" fmla="*/ 2745131 h 3429000"/>
              <a:gd name="connsiteX776" fmla="*/ 1543010 w 12192000"/>
              <a:gd name="connsiteY776" fmla="*/ 2762140 h 3429000"/>
              <a:gd name="connsiteX777" fmla="*/ 1551080 w 12192000"/>
              <a:gd name="connsiteY777" fmla="*/ 2766006 h 3429000"/>
              <a:gd name="connsiteX778" fmla="*/ 2345443 w 12192000"/>
              <a:gd name="connsiteY778" fmla="*/ 2120882 h 3429000"/>
              <a:gd name="connsiteX779" fmla="*/ 1721499 w 12192000"/>
              <a:gd name="connsiteY779" fmla="*/ 2170969 h 3429000"/>
              <a:gd name="connsiteX780" fmla="*/ 767716 w 12192000"/>
              <a:gd name="connsiteY780" fmla="*/ 2043768 h 3429000"/>
              <a:gd name="connsiteX781" fmla="*/ 722147 w 12192000"/>
              <a:gd name="connsiteY781" fmla="*/ 1964091 h 3429000"/>
              <a:gd name="connsiteX782" fmla="*/ 1485552 w 12192000"/>
              <a:gd name="connsiteY782" fmla="*/ 1884202 h 3429000"/>
              <a:gd name="connsiteX783" fmla="*/ 2143004 w 12192000"/>
              <a:gd name="connsiteY783" fmla="*/ 1973420 h 3429000"/>
              <a:gd name="connsiteX784" fmla="*/ 1933391 w 12192000"/>
              <a:gd name="connsiteY784" fmla="*/ 1727971 h 3429000"/>
              <a:gd name="connsiteX785" fmla="*/ 1827118 w 12192000"/>
              <a:gd name="connsiteY785" fmla="*/ 1539410 h 3429000"/>
              <a:gd name="connsiteX786" fmla="*/ 1837349 w 12192000"/>
              <a:gd name="connsiteY786" fmla="*/ 1527357 h 3429000"/>
              <a:gd name="connsiteX787" fmla="*/ 2162835 w 12192000"/>
              <a:gd name="connsiteY787" fmla="*/ 1758853 h 3429000"/>
              <a:gd name="connsiteX788" fmla="*/ 2257167 w 12192000"/>
              <a:gd name="connsiteY788" fmla="*/ 2033123 h 3429000"/>
              <a:gd name="connsiteX789" fmla="*/ 2261598 w 12192000"/>
              <a:gd name="connsiteY789" fmla="*/ 2038998 h 3429000"/>
              <a:gd name="connsiteX790" fmla="*/ 2437177 w 12192000"/>
              <a:gd name="connsiteY790" fmla="*/ 2050608 h 3429000"/>
              <a:gd name="connsiteX791" fmla="*/ 2445247 w 12192000"/>
              <a:gd name="connsiteY791" fmla="*/ 2054476 h 3429000"/>
              <a:gd name="connsiteX792" fmla="*/ 2743626 w 12192000"/>
              <a:gd name="connsiteY792" fmla="*/ 1875819 h 3429000"/>
              <a:gd name="connsiteX793" fmla="*/ 3048102 w 12192000"/>
              <a:gd name="connsiteY793" fmla="*/ 1721595 h 3429000"/>
              <a:gd name="connsiteX794" fmla="*/ 1799414 w 12192000"/>
              <a:gd name="connsiteY794" fmla="*/ 1265732 h 3429000"/>
              <a:gd name="connsiteX795" fmla="*/ 1771735 w 12192000"/>
              <a:gd name="connsiteY795" fmla="*/ 1190929 h 3429000"/>
              <a:gd name="connsiteX796" fmla="*/ 3104273 w 12192000"/>
              <a:gd name="connsiteY796" fmla="*/ 1647159 h 3429000"/>
              <a:gd name="connsiteX797" fmla="*/ 3113245 w 12192000"/>
              <a:gd name="connsiteY797" fmla="*/ 1661705 h 3429000"/>
              <a:gd name="connsiteX798" fmla="*/ 3126294 w 12192000"/>
              <a:gd name="connsiteY798" fmla="*/ 1685400 h 3429000"/>
              <a:gd name="connsiteX799" fmla="*/ 3937433 w 12192000"/>
              <a:gd name="connsiteY799" fmla="*/ 1401473 h 3429000"/>
              <a:gd name="connsiteX800" fmla="*/ 3590475 w 12192000"/>
              <a:gd name="connsiteY800" fmla="*/ 1168974 h 3429000"/>
              <a:gd name="connsiteX801" fmla="*/ 3100264 w 12192000"/>
              <a:gd name="connsiteY801" fmla="*/ 1150845 h 3429000"/>
              <a:gd name="connsiteX802" fmla="*/ 2183576 w 12192000"/>
              <a:gd name="connsiteY802" fmla="*/ 798150 h 3429000"/>
              <a:gd name="connsiteX803" fmla="*/ 2151029 w 12192000"/>
              <a:gd name="connsiteY803" fmla="*/ 717947 h 3429000"/>
              <a:gd name="connsiteX804" fmla="*/ 3563434 w 12192000"/>
              <a:gd name="connsiteY804" fmla="*/ 1040115 h 3429000"/>
              <a:gd name="connsiteX805" fmla="*/ 3177952 w 12192000"/>
              <a:gd name="connsiteY805" fmla="*/ 228386 h 3429000"/>
              <a:gd name="connsiteX806" fmla="*/ 3189263 w 12192000"/>
              <a:gd name="connsiteY806" fmla="*/ 196726 h 3429000"/>
              <a:gd name="connsiteX807" fmla="*/ 3560912 w 12192000"/>
              <a:gd name="connsiteY807" fmla="*/ 650863 h 3429000"/>
              <a:gd name="connsiteX808" fmla="*/ 3626636 w 12192000"/>
              <a:gd name="connsiteY808" fmla="*/ 1083230 h 3429000"/>
              <a:gd name="connsiteX809" fmla="*/ 3653088 w 12192000"/>
              <a:gd name="connsiteY809" fmla="*/ 1092417 h 3429000"/>
              <a:gd name="connsiteX810" fmla="*/ 3988128 w 12192000"/>
              <a:gd name="connsiteY810" fmla="*/ 1388267 h 3429000"/>
              <a:gd name="connsiteX811" fmla="*/ 4830582 w 12192000"/>
              <a:gd name="connsiteY811" fmla="*/ 1247000 h 3429000"/>
              <a:gd name="connsiteX812" fmla="*/ 4830100 w 12192000"/>
              <a:gd name="connsiteY812" fmla="*/ 1246554 h 3429000"/>
              <a:gd name="connsiteX813" fmla="*/ 4036318 w 12192000"/>
              <a:gd name="connsiteY813" fmla="*/ 718013 h 3429000"/>
              <a:gd name="connsiteX814" fmla="*/ 3432098 w 12192000"/>
              <a:gd name="connsiteY814" fmla="*/ 108312 h 3429000"/>
              <a:gd name="connsiteX815" fmla="*/ 3446761 w 12192000"/>
              <a:gd name="connsiteY815" fmla="*/ 32278 h 3429000"/>
              <a:gd name="connsiteX816" fmla="*/ 4419733 w 12192000"/>
              <a:gd name="connsiteY816" fmla="*/ 534555 h 3429000"/>
              <a:gd name="connsiteX817" fmla="*/ 4781371 w 12192000"/>
              <a:gd name="connsiteY817" fmla="*/ 1029604 h 3429000"/>
              <a:gd name="connsiteX818" fmla="*/ 4780440 w 12192000"/>
              <a:gd name="connsiteY818" fmla="*/ 1041290 h 3429000"/>
              <a:gd name="connsiteX819" fmla="*/ 4898954 w 12192000"/>
              <a:gd name="connsiteY819" fmla="*/ 1233092 h 3429000"/>
              <a:gd name="connsiteX820" fmla="*/ 4900699 w 12192000"/>
              <a:gd name="connsiteY820" fmla="*/ 1241867 h 3429000"/>
              <a:gd name="connsiteX821" fmla="*/ 5714511 w 12192000"/>
              <a:gd name="connsiteY821" fmla="*/ 1234483 h 3429000"/>
              <a:gd name="connsiteX822" fmla="*/ 5464793 w 12192000"/>
              <a:gd name="connsiteY822" fmla="*/ 964556 h 3429000"/>
              <a:gd name="connsiteX823" fmla="*/ 5461897 w 12192000"/>
              <a:gd name="connsiteY823" fmla="*/ 961879 h 3429000"/>
              <a:gd name="connsiteX824" fmla="*/ 4399417 w 12192000"/>
              <a:gd name="connsiteY824" fmla="*/ 23573 h 3429000"/>
              <a:gd name="connsiteX825" fmla="*/ 3090569 w 12192000"/>
              <a:gd name="connsiteY825" fmla="*/ 0 h 3429000"/>
              <a:gd name="connsiteX826" fmla="*/ 3218394 w 12192000"/>
              <a:gd name="connsiteY826" fmla="*/ 0 h 3429000"/>
              <a:gd name="connsiteX827" fmla="*/ 3241469 w 12192000"/>
              <a:gd name="connsiteY827" fmla="*/ 15651 h 3429000"/>
              <a:gd name="connsiteX828" fmla="*/ 3182620 w 12192000"/>
              <a:gd name="connsiteY828" fmla="*/ 54279 h 3429000"/>
              <a:gd name="connsiteX829" fmla="*/ 1890928 w 12192000"/>
              <a:gd name="connsiteY829" fmla="*/ 0 h 3429000"/>
              <a:gd name="connsiteX830" fmla="*/ 1994713 w 12192000"/>
              <a:gd name="connsiteY830" fmla="*/ 0 h 3429000"/>
              <a:gd name="connsiteX831" fmla="*/ 1931354 w 12192000"/>
              <a:gd name="connsiteY831" fmla="*/ 46950 h 3429000"/>
              <a:gd name="connsiteX832" fmla="*/ 1765923 w 12192000"/>
              <a:gd name="connsiteY832" fmla="*/ 152043 h 3429000"/>
              <a:gd name="connsiteX833" fmla="*/ 1702258 w 12192000"/>
              <a:gd name="connsiteY833" fmla="*/ 183286 h 3429000"/>
              <a:gd name="connsiteX834" fmla="*/ 1538370 w 12192000"/>
              <a:gd name="connsiteY834" fmla="*/ 382804 h 3429000"/>
              <a:gd name="connsiteX835" fmla="*/ 542867 w 12192000"/>
              <a:gd name="connsiteY835" fmla="*/ 1515092 h 3429000"/>
              <a:gd name="connsiteX836" fmla="*/ 515800 w 12192000"/>
              <a:gd name="connsiteY836" fmla="*/ 1433180 h 3429000"/>
              <a:gd name="connsiteX837" fmla="*/ 909145 w 12192000"/>
              <a:gd name="connsiteY837" fmla="*/ 770225 h 3429000"/>
              <a:gd name="connsiteX838" fmla="*/ 1214067 w 12192000"/>
              <a:gd name="connsiteY838" fmla="*/ 479561 h 3429000"/>
              <a:gd name="connsiteX839" fmla="*/ 640967 w 12192000"/>
              <a:gd name="connsiteY839" fmla="*/ 676601 h 3429000"/>
              <a:gd name="connsiteX840" fmla="*/ 112563 w 12192000"/>
              <a:gd name="connsiteY840" fmla="*/ 967952 h 3429000"/>
              <a:gd name="connsiteX841" fmla="*/ 0 w 12192000"/>
              <a:gd name="connsiteY841" fmla="*/ 1037006 h 3429000"/>
              <a:gd name="connsiteX842" fmla="*/ 0 w 12192000"/>
              <a:gd name="connsiteY842" fmla="*/ 804763 h 3429000"/>
              <a:gd name="connsiteX843" fmla="*/ 36881 w 12192000"/>
              <a:gd name="connsiteY843" fmla="*/ 771118 h 3429000"/>
              <a:gd name="connsiteX844" fmla="*/ 910534 w 12192000"/>
              <a:gd name="connsiteY844" fmla="*/ 200753 h 3429000"/>
              <a:gd name="connsiteX845" fmla="*/ 1578717 w 12192000"/>
              <a:gd name="connsiteY845" fmla="*/ 146982 h 3429000"/>
              <a:gd name="connsiteX846" fmla="*/ 1887945 w 12192000"/>
              <a:gd name="connsiteY846" fmla="*/ 2196 h 3429000"/>
              <a:gd name="connsiteX847" fmla="*/ 278539 w 12192000"/>
              <a:gd name="connsiteY847" fmla="*/ 0 h 3429000"/>
              <a:gd name="connsiteX848" fmla="*/ 773851 w 12192000"/>
              <a:gd name="connsiteY848" fmla="*/ 0 h 3429000"/>
              <a:gd name="connsiteX849" fmla="*/ 529937 w 12192000"/>
              <a:gd name="connsiteY849" fmla="*/ 74115 h 3429000"/>
              <a:gd name="connsiteX850" fmla="*/ 115099 w 12192000"/>
              <a:gd name="connsiteY850" fmla="*/ 178650 h 3429000"/>
              <a:gd name="connsiteX851" fmla="*/ 97284 w 12192000"/>
              <a:gd name="connsiteY851" fmla="*/ 91393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529937 w 12192000"/>
              <a:gd name="connsiteY862" fmla="*/ 74115 h 3429000"/>
              <a:gd name="connsiteX863" fmla="*/ 97284 w 12192000"/>
              <a:gd name="connsiteY863" fmla="*/ 91393 h 3429000"/>
              <a:gd name="connsiteX864" fmla="*/ 278539 w 12192000"/>
              <a:gd name="connsiteY864"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529937 w 12192000"/>
              <a:gd name="connsiteY862" fmla="*/ 74115 h 3429000"/>
              <a:gd name="connsiteX863" fmla="*/ 278539 w 12192000"/>
              <a:gd name="connsiteY863"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278539 w 12192000"/>
              <a:gd name="connsiteY862"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182620 w 12192000"/>
              <a:gd name="connsiteY836" fmla="*/ 54279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1890928 w 12192000"/>
              <a:gd name="connsiteY840" fmla="*/ 0 h 3429000"/>
              <a:gd name="connsiteX841" fmla="*/ 1994713 w 12192000"/>
              <a:gd name="connsiteY841" fmla="*/ 0 h 3429000"/>
              <a:gd name="connsiteX842" fmla="*/ 1931354 w 12192000"/>
              <a:gd name="connsiteY842" fmla="*/ 46950 h 3429000"/>
              <a:gd name="connsiteX843" fmla="*/ 1765923 w 12192000"/>
              <a:gd name="connsiteY843" fmla="*/ 152043 h 3429000"/>
              <a:gd name="connsiteX844" fmla="*/ 1702258 w 12192000"/>
              <a:gd name="connsiteY844" fmla="*/ 183286 h 3429000"/>
              <a:gd name="connsiteX845" fmla="*/ 1538370 w 12192000"/>
              <a:gd name="connsiteY845" fmla="*/ 382804 h 3429000"/>
              <a:gd name="connsiteX846" fmla="*/ 542867 w 12192000"/>
              <a:gd name="connsiteY846" fmla="*/ 1515092 h 3429000"/>
              <a:gd name="connsiteX847" fmla="*/ 515800 w 12192000"/>
              <a:gd name="connsiteY847" fmla="*/ 1433180 h 3429000"/>
              <a:gd name="connsiteX848" fmla="*/ 909145 w 12192000"/>
              <a:gd name="connsiteY848" fmla="*/ 770225 h 3429000"/>
              <a:gd name="connsiteX849" fmla="*/ 1214067 w 12192000"/>
              <a:gd name="connsiteY849" fmla="*/ 479561 h 3429000"/>
              <a:gd name="connsiteX850" fmla="*/ 640967 w 12192000"/>
              <a:gd name="connsiteY850" fmla="*/ 676601 h 3429000"/>
              <a:gd name="connsiteX851" fmla="*/ 112563 w 12192000"/>
              <a:gd name="connsiteY851" fmla="*/ 967952 h 3429000"/>
              <a:gd name="connsiteX852" fmla="*/ 0 w 12192000"/>
              <a:gd name="connsiteY852" fmla="*/ 1037006 h 3429000"/>
              <a:gd name="connsiteX853" fmla="*/ 0 w 12192000"/>
              <a:gd name="connsiteY853" fmla="*/ 804763 h 3429000"/>
              <a:gd name="connsiteX854" fmla="*/ 36881 w 12192000"/>
              <a:gd name="connsiteY854" fmla="*/ 771118 h 3429000"/>
              <a:gd name="connsiteX855" fmla="*/ 910534 w 12192000"/>
              <a:gd name="connsiteY855" fmla="*/ 200753 h 3429000"/>
              <a:gd name="connsiteX856" fmla="*/ 1578717 w 12192000"/>
              <a:gd name="connsiteY856" fmla="*/ 146982 h 3429000"/>
              <a:gd name="connsiteX857" fmla="*/ 1887945 w 12192000"/>
              <a:gd name="connsiteY857" fmla="*/ 2196 h 3429000"/>
              <a:gd name="connsiteX858" fmla="*/ 1890928 w 12192000"/>
              <a:gd name="connsiteY858"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241469 w 12192000"/>
              <a:gd name="connsiteY836" fmla="*/ 15651 h 3429000"/>
              <a:gd name="connsiteX837" fmla="*/ 3218394 w 12192000"/>
              <a:gd name="connsiteY837" fmla="*/ 0 h 3429000"/>
              <a:gd name="connsiteX838" fmla="*/ 3241469 w 12192000"/>
              <a:gd name="connsiteY838" fmla="*/ 15651 h 3429000"/>
              <a:gd name="connsiteX839" fmla="*/ 1890928 w 12192000"/>
              <a:gd name="connsiteY839" fmla="*/ 0 h 3429000"/>
              <a:gd name="connsiteX840" fmla="*/ 1994713 w 12192000"/>
              <a:gd name="connsiteY840" fmla="*/ 0 h 3429000"/>
              <a:gd name="connsiteX841" fmla="*/ 1931354 w 12192000"/>
              <a:gd name="connsiteY841" fmla="*/ 46950 h 3429000"/>
              <a:gd name="connsiteX842" fmla="*/ 1765923 w 12192000"/>
              <a:gd name="connsiteY842" fmla="*/ 152043 h 3429000"/>
              <a:gd name="connsiteX843" fmla="*/ 1702258 w 12192000"/>
              <a:gd name="connsiteY843" fmla="*/ 183286 h 3429000"/>
              <a:gd name="connsiteX844" fmla="*/ 1538370 w 12192000"/>
              <a:gd name="connsiteY844" fmla="*/ 382804 h 3429000"/>
              <a:gd name="connsiteX845" fmla="*/ 542867 w 12192000"/>
              <a:gd name="connsiteY845" fmla="*/ 1515092 h 3429000"/>
              <a:gd name="connsiteX846" fmla="*/ 515800 w 12192000"/>
              <a:gd name="connsiteY846" fmla="*/ 1433180 h 3429000"/>
              <a:gd name="connsiteX847" fmla="*/ 909145 w 12192000"/>
              <a:gd name="connsiteY847" fmla="*/ 770225 h 3429000"/>
              <a:gd name="connsiteX848" fmla="*/ 1214067 w 12192000"/>
              <a:gd name="connsiteY848" fmla="*/ 479561 h 3429000"/>
              <a:gd name="connsiteX849" fmla="*/ 640967 w 12192000"/>
              <a:gd name="connsiteY849" fmla="*/ 676601 h 3429000"/>
              <a:gd name="connsiteX850" fmla="*/ 112563 w 12192000"/>
              <a:gd name="connsiteY850" fmla="*/ 967952 h 3429000"/>
              <a:gd name="connsiteX851" fmla="*/ 0 w 12192000"/>
              <a:gd name="connsiteY851" fmla="*/ 1037006 h 3429000"/>
              <a:gd name="connsiteX852" fmla="*/ 0 w 12192000"/>
              <a:gd name="connsiteY852" fmla="*/ 804763 h 3429000"/>
              <a:gd name="connsiteX853" fmla="*/ 36881 w 12192000"/>
              <a:gd name="connsiteY853" fmla="*/ 771118 h 3429000"/>
              <a:gd name="connsiteX854" fmla="*/ 910534 w 12192000"/>
              <a:gd name="connsiteY854" fmla="*/ 200753 h 3429000"/>
              <a:gd name="connsiteX855" fmla="*/ 1578717 w 12192000"/>
              <a:gd name="connsiteY855" fmla="*/ 146982 h 3429000"/>
              <a:gd name="connsiteX856" fmla="*/ 1887945 w 12192000"/>
              <a:gd name="connsiteY856" fmla="*/ 2196 h 3429000"/>
              <a:gd name="connsiteX857" fmla="*/ 1890928 w 12192000"/>
              <a:gd name="connsiteY857"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1890928 w 12192000"/>
              <a:gd name="connsiteY836" fmla="*/ 0 h 3429000"/>
              <a:gd name="connsiteX837" fmla="*/ 1994713 w 12192000"/>
              <a:gd name="connsiteY837" fmla="*/ 0 h 3429000"/>
              <a:gd name="connsiteX838" fmla="*/ 1931354 w 12192000"/>
              <a:gd name="connsiteY838" fmla="*/ 46950 h 3429000"/>
              <a:gd name="connsiteX839" fmla="*/ 1765923 w 12192000"/>
              <a:gd name="connsiteY839" fmla="*/ 152043 h 3429000"/>
              <a:gd name="connsiteX840" fmla="*/ 1702258 w 12192000"/>
              <a:gd name="connsiteY840" fmla="*/ 183286 h 3429000"/>
              <a:gd name="connsiteX841" fmla="*/ 1538370 w 12192000"/>
              <a:gd name="connsiteY841" fmla="*/ 382804 h 3429000"/>
              <a:gd name="connsiteX842" fmla="*/ 542867 w 12192000"/>
              <a:gd name="connsiteY842" fmla="*/ 1515092 h 3429000"/>
              <a:gd name="connsiteX843" fmla="*/ 515800 w 12192000"/>
              <a:gd name="connsiteY843" fmla="*/ 1433180 h 3429000"/>
              <a:gd name="connsiteX844" fmla="*/ 909145 w 12192000"/>
              <a:gd name="connsiteY844" fmla="*/ 770225 h 3429000"/>
              <a:gd name="connsiteX845" fmla="*/ 1214067 w 12192000"/>
              <a:gd name="connsiteY845" fmla="*/ 479561 h 3429000"/>
              <a:gd name="connsiteX846" fmla="*/ 640967 w 12192000"/>
              <a:gd name="connsiteY846" fmla="*/ 676601 h 3429000"/>
              <a:gd name="connsiteX847" fmla="*/ 112563 w 12192000"/>
              <a:gd name="connsiteY847" fmla="*/ 967952 h 3429000"/>
              <a:gd name="connsiteX848" fmla="*/ 0 w 12192000"/>
              <a:gd name="connsiteY848" fmla="*/ 1037006 h 3429000"/>
              <a:gd name="connsiteX849" fmla="*/ 0 w 12192000"/>
              <a:gd name="connsiteY849" fmla="*/ 804763 h 3429000"/>
              <a:gd name="connsiteX850" fmla="*/ 36881 w 12192000"/>
              <a:gd name="connsiteY850" fmla="*/ 771118 h 3429000"/>
              <a:gd name="connsiteX851" fmla="*/ 910534 w 12192000"/>
              <a:gd name="connsiteY851" fmla="*/ 200753 h 3429000"/>
              <a:gd name="connsiteX852" fmla="*/ 1578717 w 12192000"/>
              <a:gd name="connsiteY852" fmla="*/ 146982 h 3429000"/>
              <a:gd name="connsiteX853" fmla="*/ 1887945 w 12192000"/>
              <a:gd name="connsiteY853" fmla="*/ 2196 h 3429000"/>
              <a:gd name="connsiteX854" fmla="*/ 1890928 w 12192000"/>
              <a:gd name="connsiteY854"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Lst>
            <a:rect l="l" t="t" r="r" b="b"/>
            <a:pathLst>
              <a:path w="12192000" h="3429000">
                <a:moveTo>
                  <a:pt x="369702" y="3283169"/>
                </a:moveTo>
                <a:lnTo>
                  <a:pt x="366575" y="3286556"/>
                </a:lnTo>
                <a:cubicBezTo>
                  <a:pt x="367954" y="3286031"/>
                  <a:pt x="369326" y="3285512"/>
                  <a:pt x="371637" y="3284954"/>
                </a:cubicBezTo>
                <a:lnTo>
                  <a:pt x="369702" y="3283169"/>
                </a:lnTo>
                <a:close/>
                <a:moveTo>
                  <a:pt x="7392322" y="3229238"/>
                </a:moveTo>
                <a:cubicBezTo>
                  <a:pt x="7466250" y="3252109"/>
                  <a:pt x="7539706" y="3278100"/>
                  <a:pt x="7611337" y="3303821"/>
                </a:cubicBezTo>
                <a:cubicBezTo>
                  <a:pt x="7723489" y="3344078"/>
                  <a:pt x="7838666" y="3384801"/>
                  <a:pt x="7955762" y="3413006"/>
                </a:cubicBezTo>
                <a:cubicBezTo>
                  <a:pt x="7825893" y="3334794"/>
                  <a:pt x="7655160" y="3276586"/>
                  <a:pt x="7512455" y="3245734"/>
                </a:cubicBezTo>
                <a:lnTo>
                  <a:pt x="7392322" y="3229238"/>
                </a:lnTo>
                <a:close/>
                <a:moveTo>
                  <a:pt x="9928143" y="3086312"/>
                </a:moveTo>
                <a:lnTo>
                  <a:pt x="9753801" y="3096103"/>
                </a:lnTo>
                <a:cubicBezTo>
                  <a:pt x="9696294" y="3099458"/>
                  <a:pt x="9636969" y="3102530"/>
                  <a:pt x="9578027" y="3103104"/>
                </a:cubicBezTo>
                <a:cubicBezTo>
                  <a:pt x="9526546" y="3103538"/>
                  <a:pt x="9474842" y="3101381"/>
                  <a:pt x="9424342" y="3099403"/>
                </a:cubicBezTo>
                <a:cubicBezTo>
                  <a:pt x="9283243" y="3094421"/>
                  <a:pt x="9137206" y="3089329"/>
                  <a:pt x="9001907" y="3131369"/>
                </a:cubicBezTo>
                <a:cubicBezTo>
                  <a:pt x="8974564" y="3139983"/>
                  <a:pt x="8948144" y="3150668"/>
                  <a:pt x="8922138" y="3162702"/>
                </a:cubicBezTo>
                <a:cubicBezTo>
                  <a:pt x="8976395" y="3168451"/>
                  <a:pt x="9031633" y="3171803"/>
                  <a:pt x="9087550" y="3170765"/>
                </a:cubicBezTo>
                <a:cubicBezTo>
                  <a:pt x="9228396" y="3169297"/>
                  <a:pt x="9371812" y="3147077"/>
                  <a:pt x="9512475" y="3134693"/>
                </a:cubicBezTo>
                <a:cubicBezTo>
                  <a:pt x="9626059" y="3125204"/>
                  <a:pt x="9898686" y="3108707"/>
                  <a:pt x="9928143" y="3086312"/>
                </a:cubicBezTo>
                <a:close/>
                <a:moveTo>
                  <a:pt x="9351220" y="3030370"/>
                </a:moveTo>
                <a:cubicBezTo>
                  <a:pt x="9225400" y="3034303"/>
                  <a:pt x="9098278" y="3052291"/>
                  <a:pt x="8999756" y="3100929"/>
                </a:cubicBezTo>
                <a:cubicBezTo>
                  <a:pt x="9138083" y="3059352"/>
                  <a:pt x="9284119" y="3064450"/>
                  <a:pt x="9425830" y="3069517"/>
                </a:cubicBezTo>
                <a:cubicBezTo>
                  <a:pt x="9476320" y="3071495"/>
                  <a:pt x="9528123" y="3073029"/>
                  <a:pt x="9578307" y="3073035"/>
                </a:cubicBezTo>
                <a:cubicBezTo>
                  <a:pt x="9636540" y="3072999"/>
                  <a:pt x="9695359" y="3069204"/>
                  <a:pt x="9752771" y="3066471"/>
                </a:cubicBezTo>
                <a:lnTo>
                  <a:pt x="9852779" y="3060665"/>
                </a:lnTo>
                <a:cubicBezTo>
                  <a:pt x="9815758" y="3055629"/>
                  <a:pt x="9764024" y="3049620"/>
                  <a:pt x="9694862" y="3044140"/>
                </a:cubicBezTo>
                <a:cubicBezTo>
                  <a:pt x="9601553" y="3036560"/>
                  <a:pt x="9477038" y="3026438"/>
                  <a:pt x="9351220" y="3030370"/>
                </a:cubicBezTo>
                <a:close/>
                <a:moveTo>
                  <a:pt x="1019354" y="2886006"/>
                </a:moveTo>
                <a:cubicBezTo>
                  <a:pt x="847231" y="3054030"/>
                  <a:pt x="636234" y="3170053"/>
                  <a:pt x="441046" y="3262153"/>
                </a:cubicBezTo>
                <a:cubicBezTo>
                  <a:pt x="668934" y="3184112"/>
                  <a:pt x="947819" y="3065377"/>
                  <a:pt x="1019354" y="2886006"/>
                </a:cubicBezTo>
                <a:close/>
                <a:moveTo>
                  <a:pt x="991680" y="2869413"/>
                </a:moveTo>
                <a:cubicBezTo>
                  <a:pt x="775775" y="2967465"/>
                  <a:pt x="575302" y="3078871"/>
                  <a:pt x="409060" y="3242470"/>
                </a:cubicBezTo>
                <a:cubicBezTo>
                  <a:pt x="603834" y="3151783"/>
                  <a:pt x="817655" y="3036584"/>
                  <a:pt x="991680" y="2869413"/>
                </a:cubicBezTo>
                <a:close/>
                <a:moveTo>
                  <a:pt x="7254615" y="2482918"/>
                </a:moveTo>
                <a:cubicBezTo>
                  <a:pt x="7274645" y="2505852"/>
                  <a:pt x="7294062" y="2528691"/>
                  <a:pt x="7312589" y="2553309"/>
                </a:cubicBezTo>
                <a:cubicBezTo>
                  <a:pt x="7413753" y="2685421"/>
                  <a:pt x="7483941" y="2837763"/>
                  <a:pt x="7580896" y="2973069"/>
                </a:cubicBezTo>
                <a:cubicBezTo>
                  <a:pt x="7695169" y="3132808"/>
                  <a:pt x="7849203" y="3247399"/>
                  <a:pt x="7990862" y="3378025"/>
                </a:cubicBezTo>
                <a:cubicBezTo>
                  <a:pt x="7962703" y="3319256"/>
                  <a:pt x="7917173" y="3268712"/>
                  <a:pt x="7871964" y="3220139"/>
                </a:cubicBezTo>
                <a:lnTo>
                  <a:pt x="7859674" y="3207358"/>
                </a:lnTo>
                <a:cubicBezTo>
                  <a:pt x="7748530" y="3087822"/>
                  <a:pt x="7645260" y="2957311"/>
                  <a:pt x="7545050" y="2831110"/>
                </a:cubicBezTo>
                <a:cubicBezTo>
                  <a:pt x="7452767" y="2713819"/>
                  <a:pt x="7357042" y="2594723"/>
                  <a:pt x="7254615" y="2482918"/>
                </a:cubicBezTo>
                <a:close/>
                <a:moveTo>
                  <a:pt x="9078855" y="2455754"/>
                </a:moveTo>
                <a:cubicBezTo>
                  <a:pt x="8942634" y="2641158"/>
                  <a:pt x="8787932" y="2886508"/>
                  <a:pt x="8825188" y="3067752"/>
                </a:cubicBezTo>
                <a:cubicBezTo>
                  <a:pt x="8871718" y="2841055"/>
                  <a:pt x="8975231" y="2634621"/>
                  <a:pt x="9078855" y="2455754"/>
                </a:cubicBezTo>
                <a:close/>
                <a:moveTo>
                  <a:pt x="9113805" y="2454072"/>
                </a:moveTo>
                <a:cubicBezTo>
                  <a:pt x="9009770" y="2631592"/>
                  <a:pt x="8903644" y="2838900"/>
                  <a:pt x="8855200" y="3065950"/>
                </a:cubicBezTo>
                <a:cubicBezTo>
                  <a:pt x="8971799" y="2871136"/>
                  <a:pt x="9069545" y="2674069"/>
                  <a:pt x="9113805" y="2454072"/>
                </a:cubicBezTo>
                <a:close/>
                <a:moveTo>
                  <a:pt x="9123940" y="2396040"/>
                </a:moveTo>
                <a:cubicBezTo>
                  <a:pt x="9123142" y="2397205"/>
                  <a:pt x="9122347" y="2398360"/>
                  <a:pt x="9120846" y="2400053"/>
                </a:cubicBezTo>
                <a:lnTo>
                  <a:pt x="9123267" y="2400425"/>
                </a:lnTo>
                <a:cubicBezTo>
                  <a:pt x="9123491" y="2398963"/>
                  <a:pt x="9123716" y="2397502"/>
                  <a:pt x="9123940" y="2396040"/>
                </a:cubicBezTo>
                <a:close/>
                <a:moveTo>
                  <a:pt x="103333" y="2270602"/>
                </a:moveTo>
                <a:cubicBezTo>
                  <a:pt x="133282" y="2297353"/>
                  <a:pt x="175725" y="2333843"/>
                  <a:pt x="233938" y="2380416"/>
                </a:cubicBezTo>
                <a:cubicBezTo>
                  <a:pt x="390802" y="2506412"/>
                  <a:pt x="652575" y="2716703"/>
                  <a:pt x="883580" y="2751710"/>
                </a:cubicBezTo>
                <a:cubicBezTo>
                  <a:pt x="736829" y="2704021"/>
                  <a:pt x="610173" y="2611280"/>
                  <a:pt x="487337" y="2521182"/>
                </a:cubicBezTo>
                <a:cubicBezTo>
                  <a:pt x="443670" y="2488932"/>
                  <a:pt x="398584" y="2456270"/>
                  <a:pt x="354051" y="2425912"/>
                </a:cubicBezTo>
                <a:cubicBezTo>
                  <a:pt x="302352" y="2390720"/>
                  <a:pt x="247963" y="2358429"/>
                  <a:pt x="195436" y="2326068"/>
                </a:cubicBezTo>
                <a:lnTo>
                  <a:pt x="103333" y="2270602"/>
                </a:lnTo>
                <a:close/>
                <a:moveTo>
                  <a:pt x="5539432" y="2213928"/>
                </a:moveTo>
                <a:cubicBezTo>
                  <a:pt x="5544304" y="2230969"/>
                  <a:pt x="5549664" y="2248449"/>
                  <a:pt x="5555462" y="2265454"/>
                </a:cubicBezTo>
                <a:cubicBezTo>
                  <a:pt x="5631122" y="2480386"/>
                  <a:pt x="5731219" y="2689228"/>
                  <a:pt x="5828270" y="2891663"/>
                </a:cubicBezTo>
                <a:cubicBezTo>
                  <a:pt x="5868407" y="2975290"/>
                  <a:pt x="5908582" y="3059842"/>
                  <a:pt x="5947416" y="3145846"/>
                </a:cubicBezTo>
                <a:cubicBezTo>
                  <a:pt x="5894674" y="2898329"/>
                  <a:pt x="5793018" y="2289484"/>
                  <a:pt x="5539432" y="2213928"/>
                </a:cubicBezTo>
                <a:close/>
                <a:moveTo>
                  <a:pt x="51253" y="2202825"/>
                </a:moveTo>
                <a:lnTo>
                  <a:pt x="211622" y="2299803"/>
                </a:lnTo>
                <a:cubicBezTo>
                  <a:pt x="264592" y="2331684"/>
                  <a:pt x="319013" y="2364908"/>
                  <a:pt x="371652" y="2400062"/>
                </a:cubicBezTo>
                <a:cubicBezTo>
                  <a:pt x="417589" y="2430824"/>
                  <a:pt x="462230" y="2463964"/>
                  <a:pt x="505903" y="2496221"/>
                </a:cubicBezTo>
                <a:cubicBezTo>
                  <a:pt x="628246" y="2585875"/>
                  <a:pt x="754907" y="2678611"/>
                  <a:pt x="899240" y="2724068"/>
                </a:cubicBezTo>
                <a:cubicBezTo>
                  <a:pt x="928476" y="2733153"/>
                  <a:pt x="958088" y="2739887"/>
                  <a:pt x="988114" y="2745204"/>
                </a:cubicBezTo>
                <a:cubicBezTo>
                  <a:pt x="943280" y="2707411"/>
                  <a:pt x="896194" y="2671100"/>
                  <a:pt x="845971" y="2638177"/>
                </a:cubicBezTo>
                <a:cubicBezTo>
                  <a:pt x="720131" y="2554257"/>
                  <a:pt x="580034" y="2486740"/>
                  <a:pt x="448057" y="2412376"/>
                </a:cubicBezTo>
                <a:cubicBezTo>
                  <a:pt x="341781" y="2351886"/>
                  <a:pt x="90319" y="2201263"/>
                  <a:pt x="51253" y="2202825"/>
                </a:cubicBezTo>
                <a:close/>
                <a:moveTo>
                  <a:pt x="2606687" y="2201718"/>
                </a:moveTo>
                <a:cubicBezTo>
                  <a:pt x="2484040" y="2523782"/>
                  <a:pt x="2550772" y="2876470"/>
                  <a:pt x="2645658" y="3211259"/>
                </a:cubicBezTo>
                <a:cubicBezTo>
                  <a:pt x="2605413" y="2891984"/>
                  <a:pt x="2566733" y="2541903"/>
                  <a:pt x="2606687" y="2201718"/>
                </a:cubicBezTo>
                <a:close/>
                <a:moveTo>
                  <a:pt x="10097724" y="2162852"/>
                </a:moveTo>
                <a:cubicBezTo>
                  <a:pt x="9944682" y="2164954"/>
                  <a:pt x="9791714" y="2182746"/>
                  <a:pt x="9645248" y="2201119"/>
                </a:cubicBezTo>
                <a:cubicBezTo>
                  <a:pt x="9610727" y="2205568"/>
                  <a:pt x="9577456" y="2210754"/>
                  <a:pt x="9543858" y="2221510"/>
                </a:cubicBezTo>
                <a:cubicBezTo>
                  <a:pt x="9550063" y="2233642"/>
                  <a:pt x="9629757" y="2204895"/>
                  <a:pt x="9681648" y="2200828"/>
                </a:cubicBezTo>
                <a:cubicBezTo>
                  <a:pt x="9969341" y="2180845"/>
                  <a:pt x="10272689" y="2226720"/>
                  <a:pt x="10557846" y="2172337"/>
                </a:cubicBezTo>
                <a:cubicBezTo>
                  <a:pt x="10473933" y="2182321"/>
                  <a:pt x="10386637" y="2176065"/>
                  <a:pt x="10301704" y="2169847"/>
                </a:cubicBezTo>
                <a:cubicBezTo>
                  <a:pt x="10284536" y="2168562"/>
                  <a:pt x="10267371" y="2167280"/>
                  <a:pt x="10250553" y="2166539"/>
                </a:cubicBezTo>
                <a:cubicBezTo>
                  <a:pt x="10199759" y="2163194"/>
                  <a:pt x="10148737" y="2162152"/>
                  <a:pt x="10097724" y="2162852"/>
                </a:cubicBezTo>
                <a:close/>
                <a:moveTo>
                  <a:pt x="3642057" y="2144487"/>
                </a:moveTo>
                <a:cubicBezTo>
                  <a:pt x="3639338" y="2146453"/>
                  <a:pt x="3635693" y="2148466"/>
                  <a:pt x="3632981" y="2150437"/>
                </a:cubicBezTo>
                <a:cubicBezTo>
                  <a:pt x="3509182" y="2245738"/>
                  <a:pt x="3441993" y="2382556"/>
                  <a:pt x="3382436" y="2523726"/>
                </a:cubicBezTo>
                <a:cubicBezTo>
                  <a:pt x="3286719" y="2750641"/>
                  <a:pt x="3231101" y="2990386"/>
                  <a:pt x="3191929" y="3233669"/>
                </a:cubicBezTo>
                <a:cubicBezTo>
                  <a:pt x="3237125" y="3036250"/>
                  <a:pt x="3296425" y="2842000"/>
                  <a:pt x="3369898" y="2652771"/>
                </a:cubicBezTo>
                <a:cubicBezTo>
                  <a:pt x="3454377" y="2436084"/>
                  <a:pt x="3540614" y="2274753"/>
                  <a:pt x="3642057" y="2144487"/>
                </a:cubicBezTo>
                <a:close/>
                <a:moveTo>
                  <a:pt x="7015907" y="2112548"/>
                </a:moveTo>
                <a:cubicBezTo>
                  <a:pt x="7100896" y="2184517"/>
                  <a:pt x="7181386" y="2261562"/>
                  <a:pt x="7259646" y="2336985"/>
                </a:cubicBezTo>
                <a:cubicBezTo>
                  <a:pt x="7425913" y="2497010"/>
                  <a:pt x="7598167" y="2662445"/>
                  <a:pt x="7741483" y="2850980"/>
                </a:cubicBezTo>
                <a:cubicBezTo>
                  <a:pt x="7847640" y="2990905"/>
                  <a:pt x="7937072" y="3142994"/>
                  <a:pt x="8008941" y="3304560"/>
                </a:cubicBezTo>
                <a:cubicBezTo>
                  <a:pt x="8009955" y="3265639"/>
                  <a:pt x="8010548" y="3225374"/>
                  <a:pt x="7999234" y="3181993"/>
                </a:cubicBezTo>
                <a:cubicBezTo>
                  <a:pt x="7958140" y="3025784"/>
                  <a:pt x="7815502" y="2885397"/>
                  <a:pt x="7715154" y="2768148"/>
                </a:cubicBezTo>
                <a:cubicBezTo>
                  <a:pt x="7576575" y="2605314"/>
                  <a:pt x="7431075" y="2447188"/>
                  <a:pt x="7271900" y="2305551"/>
                </a:cubicBezTo>
                <a:cubicBezTo>
                  <a:pt x="7230409" y="2269079"/>
                  <a:pt x="7098810" y="2161772"/>
                  <a:pt x="7015907" y="2112548"/>
                </a:cubicBezTo>
                <a:close/>
                <a:moveTo>
                  <a:pt x="2650666" y="2101686"/>
                </a:moveTo>
                <a:cubicBezTo>
                  <a:pt x="2650695" y="2102619"/>
                  <a:pt x="2650695" y="2102619"/>
                  <a:pt x="2650249" y="2103101"/>
                </a:cubicBezTo>
                <a:cubicBezTo>
                  <a:pt x="2594633" y="2435991"/>
                  <a:pt x="2624834" y="2783617"/>
                  <a:pt x="2663808" y="3106215"/>
                </a:cubicBezTo>
                <a:cubicBezTo>
                  <a:pt x="2664345" y="2972062"/>
                  <a:pt x="2664881" y="2837909"/>
                  <a:pt x="2665418" y="2703756"/>
                </a:cubicBezTo>
                <a:cubicBezTo>
                  <a:pt x="2666315" y="2516493"/>
                  <a:pt x="2661038" y="2314579"/>
                  <a:pt x="2650666" y="2101686"/>
                </a:cubicBezTo>
                <a:close/>
                <a:moveTo>
                  <a:pt x="10218664" y="2096300"/>
                </a:moveTo>
                <a:cubicBezTo>
                  <a:pt x="10171755" y="2095070"/>
                  <a:pt x="10126463" y="2096064"/>
                  <a:pt x="10086154" y="2096937"/>
                </a:cubicBezTo>
                <a:cubicBezTo>
                  <a:pt x="9975638" y="2099402"/>
                  <a:pt x="9876341" y="2102370"/>
                  <a:pt x="9778614" y="2121189"/>
                </a:cubicBezTo>
                <a:cubicBezTo>
                  <a:pt x="9714017" y="2133376"/>
                  <a:pt x="9654494" y="2152286"/>
                  <a:pt x="9601703" y="2176852"/>
                </a:cubicBezTo>
                <a:cubicBezTo>
                  <a:pt x="9614985" y="2174489"/>
                  <a:pt x="9628056" y="2173024"/>
                  <a:pt x="9641684" y="2171203"/>
                </a:cubicBezTo>
                <a:cubicBezTo>
                  <a:pt x="9838075" y="2146001"/>
                  <a:pt x="10046725" y="2122921"/>
                  <a:pt x="10252799" y="2135971"/>
                </a:cubicBezTo>
                <a:lnTo>
                  <a:pt x="10304297" y="2139822"/>
                </a:lnTo>
                <a:cubicBezTo>
                  <a:pt x="10380931" y="2145228"/>
                  <a:pt x="10459361" y="2151014"/>
                  <a:pt x="10533945" y="2144703"/>
                </a:cubicBezTo>
                <a:cubicBezTo>
                  <a:pt x="10504378" y="2139851"/>
                  <a:pt x="10475221" y="2133210"/>
                  <a:pt x="10446061" y="2126562"/>
                </a:cubicBezTo>
                <a:cubicBezTo>
                  <a:pt x="10417803" y="2120116"/>
                  <a:pt x="10389545" y="2113665"/>
                  <a:pt x="10360877" y="2109004"/>
                </a:cubicBezTo>
                <a:cubicBezTo>
                  <a:pt x="10314101" y="2100982"/>
                  <a:pt x="10265574" y="2097529"/>
                  <a:pt x="10218664" y="2096300"/>
                </a:cubicBezTo>
                <a:close/>
                <a:moveTo>
                  <a:pt x="6946849" y="2094271"/>
                </a:moveTo>
                <a:cubicBezTo>
                  <a:pt x="6946657" y="2095520"/>
                  <a:pt x="6946560" y="2096151"/>
                  <a:pt x="6946972" y="2097491"/>
                </a:cubicBezTo>
                <a:cubicBezTo>
                  <a:pt x="6980090" y="2172397"/>
                  <a:pt x="7043425" y="2232082"/>
                  <a:pt x="7105827" y="2289700"/>
                </a:cubicBezTo>
                <a:lnTo>
                  <a:pt x="7126431" y="2308872"/>
                </a:lnTo>
                <a:cubicBezTo>
                  <a:pt x="7289613" y="2460736"/>
                  <a:pt x="7430828" y="2638705"/>
                  <a:pt x="7567269" y="2811461"/>
                </a:cubicBezTo>
                <a:cubicBezTo>
                  <a:pt x="7666876" y="2937562"/>
                  <a:pt x="7769633" y="3067348"/>
                  <a:pt x="7880270" y="3186176"/>
                </a:cubicBezTo>
                <a:lnTo>
                  <a:pt x="7892560" y="3198949"/>
                </a:lnTo>
                <a:cubicBezTo>
                  <a:pt x="7919687" y="3228095"/>
                  <a:pt x="7947417" y="3257334"/>
                  <a:pt x="7971643" y="3289236"/>
                </a:cubicBezTo>
                <a:cubicBezTo>
                  <a:pt x="7902183" y="3140208"/>
                  <a:pt x="7817787" y="2999779"/>
                  <a:pt x="7719359" y="2870011"/>
                </a:cubicBezTo>
                <a:cubicBezTo>
                  <a:pt x="7577670" y="2683005"/>
                  <a:pt x="7405928" y="2518293"/>
                  <a:pt x="7240170" y="2358985"/>
                </a:cubicBezTo>
                <a:cubicBezTo>
                  <a:pt x="7146175" y="2268975"/>
                  <a:pt x="7050053" y="2176722"/>
                  <a:pt x="6946849" y="2094271"/>
                </a:cubicBezTo>
                <a:close/>
                <a:moveTo>
                  <a:pt x="2680277" y="2050204"/>
                </a:moveTo>
                <a:cubicBezTo>
                  <a:pt x="2679826" y="2050692"/>
                  <a:pt x="2679381" y="2051173"/>
                  <a:pt x="2678972" y="2052582"/>
                </a:cubicBezTo>
                <a:cubicBezTo>
                  <a:pt x="2691463" y="2283555"/>
                  <a:pt x="2697451" y="2503139"/>
                  <a:pt x="2696666" y="2704836"/>
                </a:cubicBezTo>
                <a:lnTo>
                  <a:pt x="2695769" y="2961955"/>
                </a:lnTo>
                <a:cubicBezTo>
                  <a:pt x="2712509" y="2868144"/>
                  <a:pt x="2727840" y="2773916"/>
                  <a:pt x="2739893" y="2679357"/>
                </a:cubicBezTo>
                <a:cubicBezTo>
                  <a:pt x="2767348" y="2457500"/>
                  <a:pt x="2737035" y="2258445"/>
                  <a:pt x="2680277" y="2050204"/>
                </a:cubicBezTo>
                <a:close/>
                <a:moveTo>
                  <a:pt x="1132195" y="2038980"/>
                </a:moveTo>
                <a:cubicBezTo>
                  <a:pt x="1313054" y="2066211"/>
                  <a:pt x="1494925" y="2083628"/>
                  <a:pt x="1679056" y="2087907"/>
                </a:cubicBezTo>
                <a:cubicBezTo>
                  <a:pt x="1838007" y="2091331"/>
                  <a:pt x="1983050" y="2061313"/>
                  <a:pt x="2128648" y="2045249"/>
                </a:cubicBezTo>
                <a:cubicBezTo>
                  <a:pt x="2028248" y="2038548"/>
                  <a:pt x="1925543" y="2044055"/>
                  <a:pt x="1825619" y="2049447"/>
                </a:cubicBezTo>
                <a:lnTo>
                  <a:pt x="1737798" y="2054353"/>
                </a:lnTo>
                <a:cubicBezTo>
                  <a:pt x="1536509" y="2063800"/>
                  <a:pt x="1332771" y="2058439"/>
                  <a:pt x="1132195" y="2038980"/>
                </a:cubicBezTo>
                <a:close/>
                <a:moveTo>
                  <a:pt x="10104407" y="2029317"/>
                </a:moveTo>
                <a:cubicBezTo>
                  <a:pt x="9978788" y="2027650"/>
                  <a:pt x="9828621" y="2050881"/>
                  <a:pt x="9704375" y="2107349"/>
                </a:cubicBezTo>
                <a:cubicBezTo>
                  <a:pt x="9726987" y="2101319"/>
                  <a:pt x="9749595" y="2095291"/>
                  <a:pt x="9773804" y="2090543"/>
                </a:cubicBezTo>
                <a:cubicBezTo>
                  <a:pt x="9873880" y="2071749"/>
                  <a:pt x="9974285" y="2068081"/>
                  <a:pt x="10086605" y="2065992"/>
                </a:cubicBezTo>
                <a:cubicBezTo>
                  <a:pt x="10168672" y="2064085"/>
                  <a:pt x="10271028" y="2062236"/>
                  <a:pt x="10367276" y="2078848"/>
                </a:cubicBezTo>
                <a:cubicBezTo>
                  <a:pt x="10396291" y="2084052"/>
                  <a:pt x="10425102" y="2090151"/>
                  <a:pt x="10454262" y="2096798"/>
                </a:cubicBezTo>
                <a:cubicBezTo>
                  <a:pt x="10493323" y="2105530"/>
                  <a:pt x="10531142" y="2113536"/>
                  <a:pt x="10569223" y="2118311"/>
                </a:cubicBezTo>
                <a:cubicBezTo>
                  <a:pt x="10422236" y="2061328"/>
                  <a:pt x="10260055" y="2031700"/>
                  <a:pt x="10104407" y="2029317"/>
                </a:cubicBezTo>
                <a:close/>
                <a:moveTo>
                  <a:pt x="6861797" y="1990899"/>
                </a:moveTo>
                <a:cubicBezTo>
                  <a:pt x="6869009" y="1991845"/>
                  <a:pt x="6876359" y="1994413"/>
                  <a:pt x="6879594" y="1995547"/>
                </a:cubicBezTo>
                <a:cubicBezTo>
                  <a:pt x="7239561" y="2108402"/>
                  <a:pt x="7549592" y="2502521"/>
                  <a:pt x="7789028" y="2783316"/>
                </a:cubicBezTo>
                <a:cubicBezTo>
                  <a:pt x="7920282" y="2937340"/>
                  <a:pt x="8046009" y="3078973"/>
                  <a:pt x="8093600" y="3281671"/>
                </a:cubicBezTo>
                <a:cubicBezTo>
                  <a:pt x="8106357" y="3335837"/>
                  <a:pt x="8115219" y="3381078"/>
                  <a:pt x="8129425" y="3425298"/>
                </a:cubicBezTo>
                <a:lnTo>
                  <a:pt x="8130898" y="3428998"/>
                </a:lnTo>
                <a:lnTo>
                  <a:pt x="7899365" y="3428998"/>
                </a:lnTo>
                <a:lnTo>
                  <a:pt x="7761176" y="3387656"/>
                </a:lnTo>
                <a:cubicBezTo>
                  <a:pt x="7707614" y="3369833"/>
                  <a:pt x="7654620" y="3350815"/>
                  <a:pt x="7602080" y="3331867"/>
                </a:cubicBezTo>
                <a:cubicBezTo>
                  <a:pt x="7499839" y="3295697"/>
                  <a:pt x="7395868" y="3258609"/>
                  <a:pt x="7289862" y="3230827"/>
                </a:cubicBezTo>
                <a:cubicBezTo>
                  <a:pt x="7386721" y="3273866"/>
                  <a:pt x="7479917" y="3312496"/>
                  <a:pt x="7582411" y="3355122"/>
                </a:cubicBezTo>
                <a:lnTo>
                  <a:pt x="7605759" y="3364465"/>
                </a:lnTo>
                <a:cubicBezTo>
                  <a:pt x="7652356" y="3383785"/>
                  <a:pt x="7694400" y="3400482"/>
                  <a:pt x="7737910" y="3411638"/>
                </a:cubicBezTo>
                <a:lnTo>
                  <a:pt x="7826532" y="3428999"/>
                </a:lnTo>
                <a:lnTo>
                  <a:pt x="7696096" y="3428999"/>
                </a:lnTo>
                <a:lnTo>
                  <a:pt x="7594081" y="3392149"/>
                </a:lnTo>
                <a:lnTo>
                  <a:pt x="7570734" y="3382799"/>
                </a:lnTo>
                <a:lnTo>
                  <a:pt x="7271814" y="3255601"/>
                </a:lnTo>
                <a:cubicBezTo>
                  <a:pt x="7315012" y="3311237"/>
                  <a:pt x="7445060" y="3376183"/>
                  <a:pt x="7585232" y="3421060"/>
                </a:cubicBezTo>
                <a:lnTo>
                  <a:pt x="7613775" y="3428998"/>
                </a:lnTo>
                <a:lnTo>
                  <a:pt x="7522197" y="3428998"/>
                </a:lnTo>
                <a:lnTo>
                  <a:pt x="7410696" y="3374861"/>
                </a:lnTo>
                <a:cubicBezTo>
                  <a:pt x="7272778" y="3302418"/>
                  <a:pt x="7152025" y="3224264"/>
                  <a:pt x="7088673" y="3181396"/>
                </a:cubicBezTo>
                <a:cubicBezTo>
                  <a:pt x="7075202" y="3172287"/>
                  <a:pt x="7065689" y="3153532"/>
                  <a:pt x="7090188" y="3155365"/>
                </a:cubicBezTo>
                <a:cubicBezTo>
                  <a:pt x="7322587" y="3174983"/>
                  <a:pt x="7561036" y="3195528"/>
                  <a:pt x="7780046" y="3282283"/>
                </a:cubicBezTo>
                <a:cubicBezTo>
                  <a:pt x="7810971" y="3294712"/>
                  <a:pt x="7991193" y="3408187"/>
                  <a:pt x="7944957" y="3370347"/>
                </a:cubicBezTo>
                <a:cubicBezTo>
                  <a:pt x="7830578" y="3275934"/>
                  <a:pt x="7705171" y="3188800"/>
                  <a:pt x="7601828" y="3074934"/>
                </a:cubicBezTo>
                <a:cubicBezTo>
                  <a:pt x="7389349" y="2840558"/>
                  <a:pt x="7257096" y="2543523"/>
                  <a:pt x="7042773" y="2305011"/>
                </a:cubicBezTo>
                <a:cubicBezTo>
                  <a:pt x="7007812" y="2266337"/>
                  <a:pt x="6799377" y="2086396"/>
                  <a:pt x="6844835" y="1995988"/>
                </a:cubicBezTo>
                <a:cubicBezTo>
                  <a:pt x="6847512" y="1990632"/>
                  <a:pt x="6854586" y="1989954"/>
                  <a:pt x="6861797" y="1990899"/>
                </a:cubicBezTo>
                <a:close/>
                <a:moveTo>
                  <a:pt x="1456157" y="1942404"/>
                </a:moveTo>
                <a:cubicBezTo>
                  <a:pt x="1385125" y="1944535"/>
                  <a:pt x="1314200" y="1949444"/>
                  <a:pt x="1244432" y="1956601"/>
                </a:cubicBezTo>
                <a:cubicBezTo>
                  <a:pt x="1151404" y="1966142"/>
                  <a:pt x="1060429" y="1979677"/>
                  <a:pt x="973990" y="1995940"/>
                </a:cubicBezTo>
                <a:cubicBezTo>
                  <a:pt x="1017323" y="1996535"/>
                  <a:pt x="1061253" y="2000367"/>
                  <a:pt x="1103809" y="2004720"/>
                </a:cubicBezTo>
                <a:lnTo>
                  <a:pt x="1123454" y="2006727"/>
                </a:lnTo>
                <a:cubicBezTo>
                  <a:pt x="1326373" y="2026563"/>
                  <a:pt x="1533386" y="2032253"/>
                  <a:pt x="1737017" y="2023183"/>
                </a:cubicBezTo>
                <a:lnTo>
                  <a:pt x="1824397" y="2018757"/>
                </a:lnTo>
                <a:cubicBezTo>
                  <a:pt x="1905266" y="2014590"/>
                  <a:pt x="1987993" y="2010352"/>
                  <a:pt x="2070059" y="2012660"/>
                </a:cubicBezTo>
                <a:cubicBezTo>
                  <a:pt x="1883310" y="1954634"/>
                  <a:pt x="1669251" y="1936013"/>
                  <a:pt x="1456157" y="1942404"/>
                </a:cubicBezTo>
                <a:close/>
                <a:moveTo>
                  <a:pt x="4988186" y="1787467"/>
                </a:moveTo>
                <a:cubicBezTo>
                  <a:pt x="4914642" y="1846764"/>
                  <a:pt x="4843105" y="1909703"/>
                  <a:pt x="4777334" y="1977072"/>
                </a:cubicBezTo>
                <a:cubicBezTo>
                  <a:pt x="4757662" y="1997414"/>
                  <a:pt x="4737537" y="2018249"/>
                  <a:pt x="4718341" y="2039043"/>
                </a:cubicBezTo>
                <a:cubicBezTo>
                  <a:pt x="4681696" y="2077771"/>
                  <a:pt x="4644162" y="2117455"/>
                  <a:pt x="4604655" y="2154434"/>
                </a:cubicBezTo>
                <a:cubicBezTo>
                  <a:pt x="4591636" y="2166592"/>
                  <a:pt x="4578581" y="2177832"/>
                  <a:pt x="4565074" y="2189550"/>
                </a:cubicBezTo>
                <a:cubicBezTo>
                  <a:pt x="4712605" y="2082121"/>
                  <a:pt x="4908425" y="1947611"/>
                  <a:pt x="4988186" y="1787467"/>
                </a:cubicBezTo>
                <a:close/>
                <a:moveTo>
                  <a:pt x="4978032" y="1754809"/>
                </a:moveTo>
                <a:cubicBezTo>
                  <a:pt x="4748175" y="1806846"/>
                  <a:pt x="4611576" y="2001393"/>
                  <a:pt x="4463413" y="2186162"/>
                </a:cubicBezTo>
                <a:cubicBezTo>
                  <a:pt x="4428815" y="2229459"/>
                  <a:pt x="4393697" y="2271384"/>
                  <a:pt x="4358134" y="2313791"/>
                </a:cubicBezTo>
                <a:lnTo>
                  <a:pt x="4376219" y="2300027"/>
                </a:lnTo>
                <a:cubicBezTo>
                  <a:pt x="4445817" y="2246939"/>
                  <a:pt x="4517680" y="2192374"/>
                  <a:pt x="4582340" y="2132037"/>
                </a:cubicBezTo>
                <a:cubicBezTo>
                  <a:pt x="4621394" y="2095545"/>
                  <a:pt x="4658482" y="2056345"/>
                  <a:pt x="4694684" y="2018098"/>
                </a:cubicBezTo>
                <a:cubicBezTo>
                  <a:pt x="4714806" y="1997264"/>
                  <a:pt x="4733997" y="1976475"/>
                  <a:pt x="4754123" y="1955643"/>
                </a:cubicBezTo>
                <a:cubicBezTo>
                  <a:pt x="4823909" y="1883925"/>
                  <a:pt x="4899949" y="1817074"/>
                  <a:pt x="4978032" y="1754809"/>
                </a:cubicBezTo>
                <a:close/>
                <a:moveTo>
                  <a:pt x="7427076" y="1713684"/>
                </a:moveTo>
                <a:cubicBezTo>
                  <a:pt x="7446602" y="1723725"/>
                  <a:pt x="7466122" y="1733767"/>
                  <a:pt x="7485963" y="1745783"/>
                </a:cubicBezTo>
                <a:cubicBezTo>
                  <a:pt x="7567460" y="1796071"/>
                  <a:pt x="7639772" y="1857770"/>
                  <a:pt x="7719410" y="1928281"/>
                </a:cubicBezTo>
                <a:cubicBezTo>
                  <a:pt x="7777835" y="1979518"/>
                  <a:pt x="7850375" y="2043816"/>
                  <a:pt x="7907163" y="2117863"/>
                </a:cubicBezTo>
                <a:cubicBezTo>
                  <a:pt x="7924160" y="2140331"/>
                  <a:pt x="7940457" y="2163330"/>
                  <a:pt x="7956656" y="2186961"/>
                </a:cubicBezTo>
                <a:cubicBezTo>
                  <a:pt x="7978464" y="2218485"/>
                  <a:pt x="7999857" y="2248676"/>
                  <a:pt x="8023445" y="2276642"/>
                </a:cubicBezTo>
                <a:cubicBezTo>
                  <a:pt x="7956400" y="2140150"/>
                  <a:pt x="7861731" y="2014166"/>
                  <a:pt x="7754656" y="1912546"/>
                </a:cubicBezTo>
                <a:cubicBezTo>
                  <a:pt x="7668081" y="1830722"/>
                  <a:pt x="7548884" y="1751582"/>
                  <a:pt x="7427076" y="1713684"/>
                </a:cubicBezTo>
                <a:close/>
                <a:moveTo>
                  <a:pt x="7312201" y="1699278"/>
                </a:moveTo>
                <a:cubicBezTo>
                  <a:pt x="7322935" y="1706049"/>
                  <a:pt x="7332964" y="1713350"/>
                  <a:pt x="7343603" y="1720746"/>
                </a:cubicBezTo>
                <a:cubicBezTo>
                  <a:pt x="7496266" y="1828079"/>
                  <a:pt x="7656157" y="1944847"/>
                  <a:pt x="7791759" y="2086717"/>
                </a:cubicBezTo>
                <a:lnTo>
                  <a:pt x="7825280" y="2122608"/>
                </a:lnTo>
                <a:cubicBezTo>
                  <a:pt x="7875363" y="2175773"/>
                  <a:pt x="7926463" y="2230374"/>
                  <a:pt x="7982410" y="2273551"/>
                </a:cubicBezTo>
                <a:cubicBezTo>
                  <a:pt x="7964809" y="2250989"/>
                  <a:pt x="7948608" y="2227366"/>
                  <a:pt x="7932408" y="2203736"/>
                </a:cubicBezTo>
                <a:cubicBezTo>
                  <a:pt x="7916712" y="2180836"/>
                  <a:pt x="7901020" y="2157930"/>
                  <a:pt x="7883927" y="2136087"/>
                </a:cubicBezTo>
                <a:cubicBezTo>
                  <a:pt x="7828664" y="2064188"/>
                  <a:pt x="7757146" y="2001331"/>
                  <a:pt x="7699832" y="1950904"/>
                </a:cubicBezTo>
                <a:cubicBezTo>
                  <a:pt x="7621217" y="1881828"/>
                  <a:pt x="7550116" y="1820322"/>
                  <a:pt x="7470240" y="1771559"/>
                </a:cubicBezTo>
                <a:cubicBezTo>
                  <a:pt x="7417598" y="1739141"/>
                  <a:pt x="7364314" y="1714956"/>
                  <a:pt x="7312201" y="1699278"/>
                </a:cubicBezTo>
                <a:close/>
                <a:moveTo>
                  <a:pt x="7244057" y="1695233"/>
                </a:moveTo>
                <a:cubicBezTo>
                  <a:pt x="7240832" y="1708197"/>
                  <a:pt x="7314310" y="1738040"/>
                  <a:pt x="7353035" y="1768318"/>
                </a:cubicBezTo>
                <a:cubicBezTo>
                  <a:pt x="7566127" y="1938091"/>
                  <a:pt x="7749139" y="2166671"/>
                  <a:pt x="7981878" y="2309345"/>
                </a:cubicBezTo>
                <a:cubicBezTo>
                  <a:pt x="7917138" y="2262903"/>
                  <a:pt x="7860147" y="2202267"/>
                  <a:pt x="7804780" y="2143174"/>
                </a:cubicBezTo>
                <a:cubicBezTo>
                  <a:pt x="7793606" y="2131210"/>
                  <a:pt x="7782433" y="2119247"/>
                  <a:pt x="7771164" y="2107908"/>
                </a:cubicBezTo>
                <a:cubicBezTo>
                  <a:pt x="7637791" y="1967658"/>
                  <a:pt x="7478920" y="1852329"/>
                  <a:pt x="7327465" y="1745181"/>
                </a:cubicBezTo>
                <a:cubicBezTo>
                  <a:pt x="7300620" y="1726330"/>
                  <a:pt x="7274186" y="1708825"/>
                  <a:pt x="7244057" y="1695233"/>
                </a:cubicBezTo>
                <a:close/>
                <a:moveTo>
                  <a:pt x="7133363" y="1621246"/>
                </a:moveTo>
                <a:cubicBezTo>
                  <a:pt x="7577149" y="1692491"/>
                  <a:pt x="7947715" y="1926125"/>
                  <a:pt x="8128687" y="2361959"/>
                </a:cubicBezTo>
                <a:cubicBezTo>
                  <a:pt x="8276565" y="2476246"/>
                  <a:pt x="8400253" y="2615012"/>
                  <a:pt x="8497002" y="2775913"/>
                </a:cubicBezTo>
                <a:cubicBezTo>
                  <a:pt x="8503575" y="2712856"/>
                  <a:pt x="8502497" y="2730666"/>
                  <a:pt x="8514292" y="2586372"/>
                </a:cubicBezTo>
                <a:cubicBezTo>
                  <a:pt x="8536052" y="2320157"/>
                  <a:pt x="8547760" y="2104819"/>
                  <a:pt x="8491838" y="1907275"/>
                </a:cubicBezTo>
                <a:cubicBezTo>
                  <a:pt x="8507078" y="1838180"/>
                  <a:pt x="8575461" y="1922481"/>
                  <a:pt x="8605731" y="2171804"/>
                </a:cubicBezTo>
                <a:cubicBezTo>
                  <a:pt x="8608350" y="2316349"/>
                  <a:pt x="8605836" y="2462029"/>
                  <a:pt x="8594880" y="2610262"/>
                </a:cubicBezTo>
                <a:cubicBezTo>
                  <a:pt x="8575957" y="2862971"/>
                  <a:pt x="8542313" y="3114716"/>
                  <a:pt x="8494242" y="3363600"/>
                </a:cubicBezTo>
                <a:cubicBezTo>
                  <a:pt x="8597730" y="3298745"/>
                  <a:pt x="8691862" y="3210036"/>
                  <a:pt x="8794675" y="3161735"/>
                </a:cubicBezTo>
                <a:cubicBezTo>
                  <a:pt x="8796362" y="3158786"/>
                  <a:pt x="8798755" y="3155312"/>
                  <a:pt x="8800448" y="3152371"/>
                </a:cubicBezTo>
                <a:cubicBezTo>
                  <a:pt x="8795284" y="3149656"/>
                  <a:pt x="8790221" y="3146317"/>
                  <a:pt x="8788186" y="3143441"/>
                </a:cubicBezTo>
                <a:cubicBezTo>
                  <a:pt x="8594646" y="2882498"/>
                  <a:pt x="8993712" y="2429248"/>
                  <a:pt x="9137232" y="2236639"/>
                </a:cubicBezTo>
                <a:cubicBezTo>
                  <a:pt x="9150495" y="2218816"/>
                  <a:pt x="9217510" y="2246384"/>
                  <a:pt x="9216765" y="2267416"/>
                </a:cubicBezTo>
                <a:cubicBezTo>
                  <a:pt x="9208076" y="2554368"/>
                  <a:pt x="9105464" y="2799377"/>
                  <a:pt x="8969849" y="3037405"/>
                </a:cubicBezTo>
                <a:cubicBezTo>
                  <a:pt x="9192790" y="2953070"/>
                  <a:pt x="9514633" y="2995367"/>
                  <a:pt x="9706237" y="2990148"/>
                </a:cubicBezTo>
                <a:cubicBezTo>
                  <a:pt x="9875985" y="2986062"/>
                  <a:pt x="9998989" y="2995957"/>
                  <a:pt x="10110375" y="3134116"/>
                </a:cubicBezTo>
                <a:cubicBezTo>
                  <a:pt x="10119737" y="3145800"/>
                  <a:pt x="10104347" y="3149204"/>
                  <a:pt x="10096281" y="3149254"/>
                </a:cubicBezTo>
                <a:cubicBezTo>
                  <a:pt x="9752742" y="3155519"/>
                  <a:pt x="9411210" y="3213343"/>
                  <a:pt x="9067672" y="3219608"/>
                </a:cubicBezTo>
                <a:cubicBezTo>
                  <a:pt x="9008636" y="3220807"/>
                  <a:pt x="8918484" y="3198657"/>
                  <a:pt x="8859441" y="3212028"/>
                </a:cubicBezTo>
                <a:cubicBezTo>
                  <a:pt x="8858839" y="3211935"/>
                  <a:pt x="8858138" y="3212468"/>
                  <a:pt x="8857528" y="3212375"/>
                </a:cubicBezTo>
                <a:cubicBezTo>
                  <a:pt x="8854312" y="3213158"/>
                  <a:pt x="8851192" y="3213319"/>
                  <a:pt x="8848579" y="3214204"/>
                </a:cubicBezTo>
                <a:cubicBezTo>
                  <a:pt x="8763018" y="3241925"/>
                  <a:pt x="8669480" y="3330768"/>
                  <a:pt x="8576285" y="3395788"/>
                </a:cubicBezTo>
                <a:lnTo>
                  <a:pt x="8519159" y="3428998"/>
                </a:lnTo>
                <a:lnTo>
                  <a:pt x="8393540" y="3428998"/>
                </a:lnTo>
                <a:lnTo>
                  <a:pt x="8417346" y="3316652"/>
                </a:lnTo>
                <a:cubicBezTo>
                  <a:pt x="8445294" y="3171749"/>
                  <a:pt x="8467982" y="3025800"/>
                  <a:pt x="8485502" y="2879216"/>
                </a:cubicBezTo>
                <a:cubicBezTo>
                  <a:pt x="8483369" y="2876964"/>
                  <a:pt x="8481139" y="2875343"/>
                  <a:pt x="8480214" y="2873278"/>
                </a:cubicBezTo>
                <a:cubicBezTo>
                  <a:pt x="8389148" y="2691471"/>
                  <a:pt x="8265637" y="2535433"/>
                  <a:pt x="8112215" y="2408768"/>
                </a:cubicBezTo>
                <a:cubicBezTo>
                  <a:pt x="8107469" y="2407403"/>
                  <a:pt x="8101510" y="2405843"/>
                  <a:pt x="8095146" y="2402943"/>
                </a:cubicBezTo>
                <a:cubicBezTo>
                  <a:pt x="7720999" y="2241157"/>
                  <a:pt x="7460805" y="1881579"/>
                  <a:pt x="7131946" y="1646653"/>
                </a:cubicBezTo>
                <a:cubicBezTo>
                  <a:pt x="7120196" y="1638444"/>
                  <a:pt x="7107334" y="1617255"/>
                  <a:pt x="7133363" y="1621246"/>
                </a:cubicBezTo>
                <a:close/>
                <a:moveTo>
                  <a:pt x="1903353" y="1615827"/>
                </a:moveTo>
                <a:cubicBezTo>
                  <a:pt x="1900901" y="1620058"/>
                  <a:pt x="1913196" y="1636331"/>
                  <a:pt x="1936931" y="1664954"/>
                </a:cubicBezTo>
                <a:cubicBezTo>
                  <a:pt x="2021149" y="1767773"/>
                  <a:pt x="2108079" y="1868623"/>
                  <a:pt x="2195868" y="1967574"/>
                </a:cubicBezTo>
                <a:cubicBezTo>
                  <a:pt x="2196092" y="1880013"/>
                  <a:pt x="2155695" y="1801515"/>
                  <a:pt x="2088852" y="1737123"/>
                </a:cubicBezTo>
                <a:cubicBezTo>
                  <a:pt x="2054441" y="1703572"/>
                  <a:pt x="2001584" y="1662839"/>
                  <a:pt x="1958241" y="1638955"/>
                </a:cubicBezTo>
                <a:cubicBezTo>
                  <a:pt x="1922998" y="1619408"/>
                  <a:pt x="1905803" y="1611595"/>
                  <a:pt x="1903353" y="1615827"/>
                </a:cubicBezTo>
                <a:close/>
                <a:moveTo>
                  <a:pt x="11544294" y="1515364"/>
                </a:moveTo>
                <a:cubicBezTo>
                  <a:pt x="11560186" y="1751994"/>
                  <a:pt x="11601886" y="2047223"/>
                  <a:pt x="11755210" y="2159157"/>
                </a:cubicBezTo>
                <a:cubicBezTo>
                  <a:pt x="11638730" y="1953912"/>
                  <a:pt x="11582097" y="1724179"/>
                  <a:pt x="11544294" y="1515364"/>
                </a:cubicBezTo>
                <a:close/>
                <a:moveTo>
                  <a:pt x="11571408" y="1489599"/>
                </a:moveTo>
                <a:cubicBezTo>
                  <a:pt x="11607963" y="1697676"/>
                  <a:pt x="11663078" y="1929905"/>
                  <a:pt x="11778250" y="2136760"/>
                </a:cubicBezTo>
                <a:cubicBezTo>
                  <a:pt x="11740096" y="1906710"/>
                  <a:pt x="11685166" y="1688152"/>
                  <a:pt x="11571408" y="1489599"/>
                </a:cubicBezTo>
                <a:close/>
                <a:moveTo>
                  <a:pt x="11540154" y="1438303"/>
                </a:moveTo>
                <a:cubicBezTo>
                  <a:pt x="11540302" y="1439748"/>
                  <a:pt x="11540443" y="1441186"/>
                  <a:pt x="11540380" y="1443526"/>
                </a:cubicBezTo>
                <a:lnTo>
                  <a:pt x="11542590" y="1442112"/>
                </a:lnTo>
                <a:lnTo>
                  <a:pt x="11540154" y="1438303"/>
                </a:lnTo>
                <a:close/>
                <a:moveTo>
                  <a:pt x="10567662" y="1437948"/>
                </a:moveTo>
                <a:cubicBezTo>
                  <a:pt x="10522198" y="1438672"/>
                  <a:pt x="10476263" y="1443522"/>
                  <a:pt x="10431225" y="1448568"/>
                </a:cubicBezTo>
                <a:cubicBezTo>
                  <a:pt x="10381279" y="1454457"/>
                  <a:pt x="10328981" y="1460314"/>
                  <a:pt x="10277556" y="1460247"/>
                </a:cubicBezTo>
                <a:cubicBezTo>
                  <a:pt x="10236449" y="1460475"/>
                  <a:pt x="10195262" y="1456932"/>
                  <a:pt x="10155875" y="1453769"/>
                </a:cubicBezTo>
                <a:cubicBezTo>
                  <a:pt x="10128043" y="1451639"/>
                  <a:pt x="10100420" y="1448611"/>
                  <a:pt x="10072733" y="1447924"/>
                </a:cubicBezTo>
                <a:cubicBezTo>
                  <a:pt x="10009605" y="1445377"/>
                  <a:pt x="9945053" y="1449112"/>
                  <a:pt x="9882500" y="1452330"/>
                </a:cubicBezTo>
                <a:cubicBezTo>
                  <a:pt x="9817947" y="1456065"/>
                  <a:pt x="9751031" y="1459772"/>
                  <a:pt x="9685205" y="1456650"/>
                </a:cubicBezTo>
                <a:lnTo>
                  <a:pt x="9666932" y="1456075"/>
                </a:lnTo>
                <a:cubicBezTo>
                  <a:pt x="9647413" y="1454768"/>
                  <a:pt x="9627689" y="1454349"/>
                  <a:pt x="9608662" y="1455027"/>
                </a:cubicBezTo>
                <a:cubicBezTo>
                  <a:pt x="9746940" y="1477717"/>
                  <a:pt x="9886187" y="1498258"/>
                  <a:pt x="10026230" y="1509088"/>
                </a:cubicBezTo>
                <a:cubicBezTo>
                  <a:pt x="10217917" y="1525217"/>
                  <a:pt x="10389161" y="1492336"/>
                  <a:pt x="10567662" y="1437948"/>
                </a:cubicBezTo>
                <a:close/>
                <a:moveTo>
                  <a:pt x="10221015" y="1354657"/>
                </a:moveTo>
                <a:cubicBezTo>
                  <a:pt x="10183412" y="1353731"/>
                  <a:pt x="10145345" y="1354278"/>
                  <a:pt x="10107121" y="1356091"/>
                </a:cubicBezTo>
                <a:cubicBezTo>
                  <a:pt x="9954224" y="1363347"/>
                  <a:pt x="9798826" y="1390883"/>
                  <a:pt x="9660668" y="1425595"/>
                </a:cubicBezTo>
                <a:cubicBezTo>
                  <a:pt x="9663924" y="1425814"/>
                  <a:pt x="9666276" y="1425838"/>
                  <a:pt x="9669531" y="1426057"/>
                </a:cubicBezTo>
                <a:lnTo>
                  <a:pt x="9687254" y="1426986"/>
                </a:lnTo>
                <a:cubicBezTo>
                  <a:pt x="9751279" y="1429722"/>
                  <a:pt x="9817637" y="1426370"/>
                  <a:pt x="9881290" y="1422445"/>
                </a:cubicBezTo>
                <a:cubicBezTo>
                  <a:pt x="9944395" y="1418874"/>
                  <a:pt x="10009857" y="1415334"/>
                  <a:pt x="10074432" y="1417715"/>
                </a:cubicBezTo>
                <a:cubicBezTo>
                  <a:pt x="10102466" y="1418944"/>
                  <a:pt x="10131190" y="1421269"/>
                  <a:pt x="10159369" y="1423935"/>
                </a:cubicBezTo>
                <a:cubicBezTo>
                  <a:pt x="10198208" y="1427456"/>
                  <a:pt x="10239045" y="1430459"/>
                  <a:pt x="10278706" y="1430393"/>
                </a:cubicBezTo>
                <a:cubicBezTo>
                  <a:pt x="10328324" y="1430079"/>
                  <a:pt x="10379724" y="1424023"/>
                  <a:pt x="10429120" y="1418493"/>
                </a:cubicBezTo>
                <a:cubicBezTo>
                  <a:pt x="10465435" y="1414425"/>
                  <a:pt x="10501756" y="1410354"/>
                  <a:pt x="10538565" y="1408270"/>
                </a:cubicBezTo>
                <a:cubicBezTo>
                  <a:pt x="10442450" y="1373463"/>
                  <a:pt x="10333824" y="1357435"/>
                  <a:pt x="10221015" y="1354657"/>
                </a:cubicBezTo>
                <a:close/>
                <a:moveTo>
                  <a:pt x="1979378" y="1340504"/>
                </a:moveTo>
                <a:cubicBezTo>
                  <a:pt x="2251008" y="1517802"/>
                  <a:pt x="2557265" y="1617794"/>
                  <a:pt x="2882120" y="1635547"/>
                </a:cubicBezTo>
                <a:cubicBezTo>
                  <a:pt x="2852884" y="1626476"/>
                  <a:pt x="2822307" y="1618842"/>
                  <a:pt x="2793103" y="1610699"/>
                </a:cubicBezTo>
                <a:lnTo>
                  <a:pt x="2770041" y="1604634"/>
                </a:lnTo>
                <a:cubicBezTo>
                  <a:pt x="2500352" y="1533917"/>
                  <a:pt x="2236095" y="1435963"/>
                  <a:pt x="1979378" y="1340504"/>
                </a:cubicBezTo>
                <a:close/>
                <a:moveTo>
                  <a:pt x="1927410" y="1287164"/>
                </a:moveTo>
                <a:cubicBezTo>
                  <a:pt x="1938311" y="1291848"/>
                  <a:pt x="1949172" y="1295604"/>
                  <a:pt x="1959587" y="1299849"/>
                </a:cubicBezTo>
                <a:cubicBezTo>
                  <a:pt x="2224818" y="1398692"/>
                  <a:pt x="2499050" y="1501367"/>
                  <a:pt x="2777707" y="1574991"/>
                </a:cubicBezTo>
                <a:lnTo>
                  <a:pt x="2800768" y="1581056"/>
                </a:lnTo>
                <a:lnTo>
                  <a:pt x="2879408" y="1602590"/>
                </a:lnTo>
                <a:cubicBezTo>
                  <a:pt x="2873718" y="1600024"/>
                  <a:pt x="2868475" y="1596973"/>
                  <a:pt x="2862295" y="1593958"/>
                </a:cubicBezTo>
                <a:cubicBezTo>
                  <a:pt x="2846112" y="1585292"/>
                  <a:pt x="2829972" y="1577555"/>
                  <a:pt x="2813343" y="1569369"/>
                </a:cubicBezTo>
                <a:cubicBezTo>
                  <a:pt x="2759214" y="1543589"/>
                  <a:pt x="2702010" y="1522123"/>
                  <a:pt x="2646245" y="1501999"/>
                </a:cubicBezTo>
                <a:cubicBezTo>
                  <a:pt x="2437298" y="1424662"/>
                  <a:pt x="2221285" y="1345272"/>
                  <a:pt x="1999243" y="1301524"/>
                </a:cubicBezTo>
                <a:lnTo>
                  <a:pt x="1979527" y="1297651"/>
                </a:lnTo>
                <a:lnTo>
                  <a:pt x="1927410" y="1287164"/>
                </a:lnTo>
                <a:close/>
                <a:moveTo>
                  <a:pt x="1997014" y="1269007"/>
                </a:moveTo>
                <a:lnTo>
                  <a:pt x="2005458" y="1270540"/>
                </a:lnTo>
                <a:cubicBezTo>
                  <a:pt x="2229844" y="1314659"/>
                  <a:pt x="2447268" y="1394456"/>
                  <a:pt x="2657186" y="1472687"/>
                </a:cubicBezTo>
                <a:cubicBezTo>
                  <a:pt x="2713431" y="1493259"/>
                  <a:pt x="2771565" y="1514688"/>
                  <a:pt x="2826662" y="1541362"/>
                </a:cubicBezTo>
                <a:cubicBezTo>
                  <a:pt x="2843286" y="1549544"/>
                  <a:pt x="2859914" y="1557729"/>
                  <a:pt x="2876100" y="1566397"/>
                </a:cubicBezTo>
                <a:cubicBezTo>
                  <a:pt x="2929811" y="1593592"/>
                  <a:pt x="2984941" y="1621189"/>
                  <a:pt x="3042600" y="1630532"/>
                </a:cubicBezTo>
                <a:cubicBezTo>
                  <a:pt x="2779645" y="1343909"/>
                  <a:pt x="2376891" y="1276645"/>
                  <a:pt x="1997014" y="1269007"/>
                </a:cubicBezTo>
                <a:close/>
                <a:moveTo>
                  <a:pt x="9857254" y="846904"/>
                </a:moveTo>
                <a:cubicBezTo>
                  <a:pt x="9525980" y="871770"/>
                  <a:pt x="9241479" y="935703"/>
                  <a:pt x="8989866" y="1043742"/>
                </a:cubicBezTo>
                <a:lnTo>
                  <a:pt x="8931614" y="1069508"/>
                </a:lnTo>
                <a:cubicBezTo>
                  <a:pt x="8902659" y="1082659"/>
                  <a:pt x="8873359" y="1095268"/>
                  <a:pt x="8843711" y="1107334"/>
                </a:cubicBezTo>
                <a:cubicBezTo>
                  <a:pt x="8889894" y="1093124"/>
                  <a:pt x="8937874" y="1079296"/>
                  <a:pt x="8966093" y="1073509"/>
                </a:cubicBezTo>
                <a:cubicBezTo>
                  <a:pt x="9076195" y="1052142"/>
                  <a:pt x="9187512" y="1039967"/>
                  <a:pt x="9299227" y="1025994"/>
                </a:cubicBezTo>
                <a:cubicBezTo>
                  <a:pt x="9502333" y="1000326"/>
                  <a:pt x="9654280" y="888586"/>
                  <a:pt x="9857254" y="846904"/>
                </a:cubicBezTo>
                <a:close/>
                <a:moveTo>
                  <a:pt x="9615182" y="791499"/>
                </a:moveTo>
                <a:cubicBezTo>
                  <a:pt x="9415185" y="799027"/>
                  <a:pt x="9214426" y="900700"/>
                  <a:pt x="9023688" y="996819"/>
                </a:cubicBezTo>
                <a:cubicBezTo>
                  <a:pt x="9256457" y="903127"/>
                  <a:pt x="9516545" y="844854"/>
                  <a:pt x="9814527" y="819048"/>
                </a:cubicBezTo>
                <a:cubicBezTo>
                  <a:pt x="9748431" y="796943"/>
                  <a:pt x="9681848" y="788991"/>
                  <a:pt x="9615182" y="791499"/>
                </a:cubicBezTo>
                <a:close/>
                <a:moveTo>
                  <a:pt x="2305292" y="790492"/>
                </a:moveTo>
                <a:cubicBezTo>
                  <a:pt x="2631112" y="948847"/>
                  <a:pt x="3011879" y="1106878"/>
                  <a:pt x="3360922" y="1100373"/>
                </a:cubicBezTo>
                <a:cubicBezTo>
                  <a:pt x="3408391" y="1099405"/>
                  <a:pt x="3451278" y="1088839"/>
                  <a:pt x="3492420" y="1081145"/>
                </a:cubicBezTo>
                <a:cubicBezTo>
                  <a:pt x="3448862" y="1074966"/>
                  <a:pt x="3405674" y="1066449"/>
                  <a:pt x="3364086" y="1051340"/>
                </a:cubicBezTo>
                <a:cubicBezTo>
                  <a:pt x="3314946" y="1033747"/>
                  <a:pt x="3269673" y="1008082"/>
                  <a:pt x="3225818" y="982822"/>
                </a:cubicBezTo>
                <a:cubicBezTo>
                  <a:pt x="3194830" y="964966"/>
                  <a:pt x="3162431" y="946699"/>
                  <a:pt x="3129696" y="931704"/>
                </a:cubicBezTo>
                <a:cubicBezTo>
                  <a:pt x="3030558" y="886774"/>
                  <a:pt x="2920899" y="869731"/>
                  <a:pt x="2814545" y="853955"/>
                </a:cubicBezTo>
                <a:cubicBezTo>
                  <a:pt x="2648192" y="828474"/>
                  <a:pt x="2475773" y="802762"/>
                  <a:pt x="2305292" y="790492"/>
                </a:cubicBezTo>
                <a:close/>
                <a:moveTo>
                  <a:pt x="2626982" y="777450"/>
                </a:moveTo>
                <a:cubicBezTo>
                  <a:pt x="2581807" y="776467"/>
                  <a:pt x="2536327" y="776706"/>
                  <a:pt x="2490617" y="777951"/>
                </a:cubicBezTo>
                <a:cubicBezTo>
                  <a:pt x="2601507" y="790748"/>
                  <a:pt x="2711611" y="807309"/>
                  <a:pt x="2819869" y="823936"/>
                </a:cubicBezTo>
                <a:cubicBezTo>
                  <a:pt x="2928115" y="840564"/>
                  <a:pt x="3040565" y="857495"/>
                  <a:pt x="3143018" y="903698"/>
                </a:cubicBezTo>
                <a:cubicBezTo>
                  <a:pt x="3177162" y="919099"/>
                  <a:pt x="3210046" y="937808"/>
                  <a:pt x="3241520" y="956112"/>
                </a:cubicBezTo>
                <a:cubicBezTo>
                  <a:pt x="3284409" y="980477"/>
                  <a:pt x="3328265" y="1005739"/>
                  <a:pt x="3374575" y="1022517"/>
                </a:cubicBezTo>
                <a:cubicBezTo>
                  <a:pt x="3416609" y="1037134"/>
                  <a:pt x="3460730" y="1045620"/>
                  <a:pt x="3505221" y="1051757"/>
                </a:cubicBezTo>
                <a:cubicBezTo>
                  <a:pt x="3244537" y="851088"/>
                  <a:pt x="2943211" y="784332"/>
                  <a:pt x="2626982" y="777450"/>
                </a:cubicBezTo>
                <a:close/>
                <a:moveTo>
                  <a:pt x="9258094" y="529602"/>
                </a:moveTo>
                <a:cubicBezTo>
                  <a:pt x="9013678" y="577086"/>
                  <a:pt x="8768731" y="631051"/>
                  <a:pt x="8526712" y="690804"/>
                </a:cubicBezTo>
                <a:cubicBezTo>
                  <a:pt x="8781748" y="694003"/>
                  <a:pt x="9026494" y="640940"/>
                  <a:pt x="9258094" y="529602"/>
                </a:cubicBezTo>
                <a:close/>
                <a:moveTo>
                  <a:pt x="1310106" y="514217"/>
                </a:moveTo>
                <a:cubicBezTo>
                  <a:pt x="1129544" y="634332"/>
                  <a:pt x="976804" y="783308"/>
                  <a:pt x="854994" y="970136"/>
                </a:cubicBezTo>
                <a:cubicBezTo>
                  <a:pt x="813550" y="1033067"/>
                  <a:pt x="777442" y="1099637"/>
                  <a:pt x="742462" y="1165648"/>
                </a:cubicBezTo>
                <a:cubicBezTo>
                  <a:pt x="769633" y="1130245"/>
                  <a:pt x="795392" y="1093436"/>
                  <a:pt x="820602" y="1056915"/>
                </a:cubicBezTo>
                <a:cubicBezTo>
                  <a:pt x="839644" y="1029097"/>
                  <a:pt x="858127" y="1001568"/>
                  <a:pt x="878295" y="974594"/>
                </a:cubicBezTo>
                <a:cubicBezTo>
                  <a:pt x="984168" y="830170"/>
                  <a:pt x="1114491" y="703679"/>
                  <a:pt x="1240607" y="581401"/>
                </a:cubicBezTo>
                <a:lnTo>
                  <a:pt x="1310106" y="514217"/>
                </a:lnTo>
                <a:close/>
                <a:moveTo>
                  <a:pt x="11225213" y="507722"/>
                </a:moveTo>
                <a:cubicBezTo>
                  <a:pt x="11207028" y="593695"/>
                  <a:pt x="11194593" y="681355"/>
                  <a:pt x="11182914" y="767771"/>
                </a:cubicBezTo>
                <a:cubicBezTo>
                  <a:pt x="11164076" y="906276"/>
                  <a:pt x="11145116" y="1049465"/>
                  <a:pt x="11099211" y="1184594"/>
                </a:cubicBezTo>
                <a:cubicBezTo>
                  <a:pt x="11088245" y="1216134"/>
                  <a:pt x="11076378" y="1247477"/>
                  <a:pt x="11064509" y="1278830"/>
                </a:cubicBezTo>
                <a:lnTo>
                  <a:pt x="11049349" y="1318418"/>
                </a:lnTo>
                <a:cubicBezTo>
                  <a:pt x="11022123" y="1390250"/>
                  <a:pt x="10998838" y="1463390"/>
                  <a:pt x="10978260" y="1537094"/>
                </a:cubicBezTo>
                <a:cubicBezTo>
                  <a:pt x="11216457" y="1249857"/>
                  <a:pt x="11222923" y="871706"/>
                  <a:pt x="11225213" y="507722"/>
                </a:cubicBezTo>
                <a:close/>
                <a:moveTo>
                  <a:pt x="9168987" y="490232"/>
                </a:moveTo>
                <a:cubicBezTo>
                  <a:pt x="8975366" y="483045"/>
                  <a:pt x="8788341" y="560836"/>
                  <a:pt x="8603910" y="639895"/>
                </a:cubicBezTo>
                <a:cubicBezTo>
                  <a:pt x="8818554" y="588452"/>
                  <a:pt x="9035976" y="541366"/>
                  <a:pt x="9252382" y="498759"/>
                </a:cubicBezTo>
                <a:cubicBezTo>
                  <a:pt x="9224441" y="494020"/>
                  <a:pt x="9196646" y="491259"/>
                  <a:pt x="9168987" y="490232"/>
                </a:cubicBezTo>
                <a:close/>
                <a:moveTo>
                  <a:pt x="11201005" y="471089"/>
                </a:moveTo>
                <a:cubicBezTo>
                  <a:pt x="11064705" y="787426"/>
                  <a:pt x="10958405" y="1112932"/>
                  <a:pt x="10968432" y="1456010"/>
                </a:cubicBezTo>
                <a:cubicBezTo>
                  <a:pt x="10984596" y="1405817"/>
                  <a:pt x="11001105" y="1356171"/>
                  <a:pt x="11019967" y="1306553"/>
                </a:cubicBezTo>
                <a:lnTo>
                  <a:pt x="11035125" y="1266966"/>
                </a:lnTo>
                <a:cubicBezTo>
                  <a:pt x="11047342" y="1236154"/>
                  <a:pt x="11059004" y="1205706"/>
                  <a:pt x="11069972" y="1174168"/>
                </a:cubicBezTo>
                <a:cubicBezTo>
                  <a:pt x="11114708" y="1042083"/>
                  <a:pt x="11133811" y="900343"/>
                  <a:pt x="11152239" y="763628"/>
                </a:cubicBezTo>
                <a:cubicBezTo>
                  <a:pt x="11165272" y="667160"/>
                  <a:pt x="11178361" y="568344"/>
                  <a:pt x="11201005" y="471089"/>
                </a:cubicBezTo>
                <a:close/>
                <a:moveTo>
                  <a:pt x="1423113" y="445565"/>
                </a:moveTo>
                <a:lnTo>
                  <a:pt x="1260565" y="602982"/>
                </a:lnTo>
                <a:cubicBezTo>
                  <a:pt x="1135292" y="724135"/>
                  <a:pt x="1006090" y="850065"/>
                  <a:pt x="901900" y="992236"/>
                </a:cubicBezTo>
                <a:cubicBezTo>
                  <a:pt x="882292" y="1018928"/>
                  <a:pt x="863806" y="1046465"/>
                  <a:pt x="845044" y="1073436"/>
                </a:cubicBezTo>
                <a:cubicBezTo>
                  <a:pt x="797719" y="1142828"/>
                  <a:pt x="747866" y="1214196"/>
                  <a:pt x="685926" y="1274069"/>
                </a:cubicBezTo>
                <a:cubicBezTo>
                  <a:pt x="685087" y="1275192"/>
                  <a:pt x="684806" y="1276038"/>
                  <a:pt x="684248" y="1277721"/>
                </a:cubicBezTo>
                <a:cubicBezTo>
                  <a:pt x="955830" y="1021343"/>
                  <a:pt x="1215323" y="756291"/>
                  <a:pt x="1423113" y="445565"/>
                </a:cubicBezTo>
                <a:close/>
                <a:moveTo>
                  <a:pt x="3316479" y="443136"/>
                </a:moveTo>
                <a:lnTo>
                  <a:pt x="3546806" y="927139"/>
                </a:lnTo>
                <a:cubicBezTo>
                  <a:pt x="3510992" y="788388"/>
                  <a:pt x="3440535" y="657075"/>
                  <a:pt x="3364433" y="524121"/>
                </a:cubicBezTo>
                <a:lnTo>
                  <a:pt x="3316479" y="443136"/>
                </a:lnTo>
                <a:close/>
                <a:moveTo>
                  <a:pt x="10268559" y="442054"/>
                </a:moveTo>
                <a:cubicBezTo>
                  <a:pt x="10277021" y="671939"/>
                  <a:pt x="10375577" y="877148"/>
                  <a:pt x="10494169" y="1091780"/>
                </a:cubicBezTo>
                <a:cubicBezTo>
                  <a:pt x="10447177" y="970850"/>
                  <a:pt x="10400743" y="849562"/>
                  <a:pt x="10356661" y="728302"/>
                </a:cubicBezTo>
                <a:cubicBezTo>
                  <a:pt x="10321871" y="632517"/>
                  <a:pt x="10289232" y="537669"/>
                  <a:pt x="10268559" y="442054"/>
                </a:cubicBezTo>
                <a:close/>
                <a:moveTo>
                  <a:pt x="3291335" y="338420"/>
                </a:moveTo>
                <a:cubicBezTo>
                  <a:pt x="3324815" y="395296"/>
                  <a:pt x="3358740" y="451691"/>
                  <a:pt x="3390805" y="508163"/>
                </a:cubicBezTo>
                <a:cubicBezTo>
                  <a:pt x="3469925" y="646583"/>
                  <a:pt x="3543427" y="784298"/>
                  <a:pt x="3579062" y="930040"/>
                </a:cubicBezTo>
                <a:cubicBezTo>
                  <a:pt x="3585500" y="799842"/>
                  <a:pt x="3547302" y="683076"/>
                  <a:pt x="3467355" y="559130"/>
                </a:cubicBezTo>
                <a:cubicBezTo>
                  <a:pt x="3420192" y="486029"/>
                  <a:pt x="3371016" y="420934"/>
                  <a:pt x="3310753" y="358140"/>
                </a:cubicBezTo>
                <a:cubicBezTo>
                  <a:pt x="3303466" y="350509"/>
                  <a:pt x="3297626" y="344227"/>
                  <a:pt x="3291335" y="338420"/>
                </a:cubicBezTo>
                <a:close/>
                <a:moveTo>
                  <a:pt x="1635889" y="280494"/>
                </a:moveTo>
                <a:lnTo>
                  <a:pt x="1634800" y="302111"/>
                </a:lnTo>
                <a:cubicBezTo>
                  <a:pt x="1634800" y="302111"/>
                  <a:pt x="1635342" y="287795"/>
                  <a:pt x="1635889" y="280494"/>
                </a:cubicBezTo>
                <a:close/>
                <a:moveTo>
                  <a:pt x="10277529" y="272307"/>
                </a:moveTo>
                <a:cubicBezTo>
                  <a:pt x="10277467" y="274640"/>
                  <a:pt x="10276853" y="277334"/>
                  <a:pt x="10276797" y="279672"/>
                </a:cubicBezTo>
                <a:cubicBezTo>
                  <a:pt x="10284209" y="425149"/>
                  <a:pt x="10331835" y="570199"/>
                  <a:pt x="10385906" y="718031"/>
                </a:cubicBezTo>
                <a:cubicBezTo>
                  <a:pt x="10434036" y="850493"/>
                  <a:pt x="10484873" y="983529"/>
                  <a:pt x="10536458" y="1115310"/>
                </a:cubicBezTo>
                <a:cubicBezTo>
                  <a:pt x="10537315" y="979107"/>
                  <a:pt x="10476552" y="837858"/>
                  <a:pt x="10436479" y="715570"/>
                </a:cubicBezTo>
                <a:cubicBezTo>
                  <a:pt x="10386976" y="566354"/>
                  <a:pt x="10333255" y="419072"/>
                  <a:pt x="10277529" y="272307"/>
                </a:cubicBezTo>
                <a:close/>
                <a:moveTo>
                  <a:pt x="1510397" y="255705"/>
                </a:moveTo>
                <a:cubicBezTo>
                  <a:pt x="1390337" y="300510"/>
                  <a:pt x="1267181" y="337747"/>
                  <a:pt x="1146550" y="373012"/>
                </a:cubicBezTo>
                <a:cubicBezTo>
                  <a:pt x="997862" y="416736"/>
                  <a:pt x="843568" y="461871"/>
                  <a:pt x="698834" y="523272"/>
                </a:cubicBezTo>
                <a:cubicBezTo>
                  <a:pt x="460140" y="624106"/>
                  <a:pt x="242842" y="767577"/>
                  <a:pt x="34256" y="918603"/>
                </a:cubicBezTo>
                <a:cubicBezTo>
                  <a:pt x="196048" y="819849"/>
                  <a:pt x="358125" y="721653"/>
                  <a:pt x="527241" y="636078"/>
                </a:cubicBezTo>
                <a:cubicBezTo>
                  <a:pt x="838255" y="479281"/>
                  <a:pt x="1212318" y="434093"/>
                  <a:pt x="1510397" y="255705"/>
                </a:cubicBezTo>
                <a:close/>
                <a:moveTo>
                  <a:pt x="1313114" y="226216"/>
                </a:moveTo>
                <a:cubicBezTo>
                  <a:pt x="1247578" y="225578"/>
                  <a:pt x="1180153" y="227293"/>
                  <a:pt x="1109304" y="240030"/>
                </a:cubicBezTo>
                <a:cubicBezTo>
                  <a:pt x="689821" y="315031"/>
                  <a:pt x="334655" y="603530"/>
                  <a:pt x="8129" y="901519"/>
                </a:cubicBezTo>
                <a:cubicBezTo>
                  <a:pt x="220923" y="747682"/>
                  <a:pt x="442983" y="599720"/>
                  <a:pt x="687572" y="496629"/>
                </a:cubicBezTo>
                <a:cubicBezTo>
                  <a:pt x="833705" y="435223"/>
                  <a:pt x="989118" y="389520"/>
                  <a:pt x="1138365" y="345515"/>
                </a:cubicBezTo>
                <a:cubicBezTo>
                  <a:pt x="1260121" y="309686"/>
                  <a:pt x="1384681" y="272451"/>
                  <a:pt x="1505579" y="226526"/>
                </a:cubicBezTo>
                <a:cubicBezTo>
                  <a:pt x="1442294" y="229846"/>
                  <a:pt x="1378650" y="226854"/>
                  <a:pt x="1313114" y="226216"/>
                </a:cubicBezTo>
                <a:close/>
                <a:moveTo>
                  <a:pt x="3655073" y="221884"/>
                </a:moveTo>
                <a:cubicBezTo>
                  <a:pt x="3768399" y="336347"/>
                  <a:pt x="3873410" y="455450"/>
                  <a:pt x="3989938" y="562685"/>
                </a:cubicBezTo>
                <a:cubicBezTo>
                  <a:pt x="4106468" y="669916"/>
                  <a:pt x="4234512" y="765281"/>
                  <a:pt x="4393907" y="832258"/>
                </a:cubicBezTo>
                <a:cubicBezTo>
                  <a:pt x="4484865" y="870540"/>
                  <a:pt x="4571866" y="903385"/>
                  <a:pt x="4648051" y="945051"/>
                </a:cubicBezTo>
                <a:cubicBezTo>
                  <a:pt x="4566919" y="872848"/>
                  <a:pt x="4474187" y="813216"/>
                  <a:pt x="4383389" y="755369"/>
                </a:cubicBezTo>
                <a:cubicBezTo>
                  <a:pt x="4310251" y="708460"/>
                  <a:pt x="4234739" y="660250"/>
                  <a:pt x="4165508" y="606196"/>
                </a:cubicBezTo>
                <a:cubicBezTo>
                  <a:pt x="4131846" y="579598"/>
                  <a:pt x="4099524" y="551549"/>
                  <a:pt x="4068162" y="524394"/>
                </a:cubicBezTo>
                <a:cubicBezTo>
                  <a:pt x="4039704" y="499919"/>
                  <a:pt x="4010763" y="474992"/>
                  <a:pt x="3981416" y="451482"/>
                </a:cubicBezTo>
                <a:cubicBezTo>
                  <a:pt x="3923199" y="404909"/>
                  <a:pt x="3860482" y="362236"/>
                  <a:pt x="3800147" y="320872"/>
                </a:cubicBezTo>
                <a:lnTo>
                  <a:pt x="3655073" y="221884"/>
                </a:lnTo>
                <a:close/>
                <a:moveTo>
                  <a:pt x="3670252" y="193798"/>
                </a:moveTo>
                <a:lnTo>
                  <a:pt x="3817258" y="294577"/>
                </a:lnTo>
                <a:cubicBezTo>
                  <a:pt x="3878082" y="336387"/>
                  <a:pt x="3941278" y="379498"/>
                  <a:pt x="4000461" y="426966"/>
                </a:cubicBezTo>
                <a:cubicBezTo>
                  <a:pt x="4030299" y="450926"/>
                  <a:pt x="4059233" y="475849"/>
                  <a:pt x="4088180" y="500774"/>
                </a:cubicBezTo>
                <a:cubicBezTo>
                  <a:pt x="4119532" y="527928"/>
                  <a:pt x="4151864" y="555979"/>
                  <a:pt x="4184555" y="581683"/>
                </a:cubicBezTo>
                <a:cubicBezTo>
                  <a:pt x="4252374" y="635322"/>
                  <a:pt x="4327401" y="683085"/>
                  <a:pt x="4399563" y="729106"/>
                </a:cubicBezTo>
                <a:cubicBezTo>
                  <a:pt x="4497546" y="791788"/>
                  <a:pt x="4597907" y="855772"/>
                  <a:pt x="4684469" y="935680"/>
                </a:cubicBezTo>
                <a:lnTo>
                  <a:pt x="4690271" y="941034"/>
                </a:lnTo>
                <a:cubicBezTo>
                  <a:pt x="4617960" y="705006"/>
                  <a:pt x="4326618" y="547128"/>
                  <a:pt x="4136093" y="429466"/>
                </a:cubicBezTo>
                <a:cubicBezTo>
                  <a:pt x="3985171" y="335831"/>
                  <a:pt x="3831168" y="258155"/>
                  <a:pt x="3670252" y="193798"/>
                </a:cubicBezTo>
                <a:close/>
                <a:moveTo>
                  <a:pt x="9334796" y="27584"/>
                </a:moveTo>
                <a:cubicBezTo>
                  <a:pt x="9406875" y="179228"/>
                  <a:pt x="9503788" y="329542"/>
                  <a:pt x="9651570" y="397505"/>
                </a:cubicBezTo>
                <a:cubicBezTo>
                  <a:pt x="9559808" y="257686"/>
                  <a:pt x="9456900" y="135734"/>
                  <a:pt x="9334796" y="27584"/>
                </a:cubicBezTo>
                <a:close/>
                <a:moveTo>
                  <a:pt x="4440129" y="19571"/>
                </a:moveTo>
                <a:cubicBezTo>
                  <a:pt x="4500684" y="171308"/>
                  <a:pt x="4765312" y="394987"/>
                  <a:pt x="4856525" y="486351"/>
                </a:cubicBezTo>
                <a:cubicBezTo>
                  <a:pt x="4921046" y="550838"/>
                  <a:pt x="4987678" y="618617"/>
                  <a:pt x="5059055" y="679918"/>
                </a:cubicBezTo>
                <a:cubicBezTo>
                  <a:pt x="5130436" y="741218"/>
                  <a:pt x="5206561" y="796043"/>
                  <a:pt x="5290070" y="834619"/>
                </a:cubicBezTo>
                <a:cubicBezTo>
                  <a:pt x="5126032" y="703785"/>
                  <a:pt x="4978794" y="550858"/>
                  <a:pt x="4834991" y="401985"/>
                </a:cubicBezTo>
                <a:cubicBezTo>
                  <a:pt x="4709629" y="271933"/>
                  <a:pt x="4579958" y="138796"/>
                  <a:pt x="4440129" y="19571"/>
                </a:cubicBezTo>
                <a:close/>
                <a:moveTo>
                  <a:pt x="8613009" y="0"/>
                </a:moveTo>
                <a:lnTo>
                  <a:pt x="8720364" y="0"/>
                </a:lnTo>
                <a:lnTo>
                  <a:pt x="8781165" y="82863"/>
                </a:lnTo>
                <a:cubicBezTo>
                  <a:pt x="8835159" y="149786"/>
                  <a:pt x="8896472" y="209441"/>
                  <a:pt x="8971448" y="246946"/>
                </a:cubicBezTo>
                <a:cubicBezTo>
                  <a:pt x="8910775" y="192244"/>
                  <a:pt x="8864937" y="124231"/>
                  <a:pt x="8820691" y="57482"/>
                </a:cubicBezTo>
                <a:lnTo>
                  <a:pt x="8807612" y="38256"/>
                </a:lnTo>
                <a:lnTo>
                  <a:pt x="8780258" y="0"/>
                </a:lnTo>
                <a:lnTo>
                  <a:pt x="8818949" y="0"/>
                </a:lnTo>
                <a:lnTo>
                  <a:pt x="8833783" y="20753"/>
                </a:lnTo>
                <a:lnTo>
                  <a:pt x="8846863" y="39981"/>
                </a:lnTo>
                <a:cubicBezTo>
                  <a:pt x="8881714" y="92040"/>
                  <a:pt x="8917610" y="145725"/>
                  <a:pt x="8960046" y="191389"/>
                </a:cubicBezTo>
                <a:lnTo>
                  <a:pt x="8876789" y="0"/>
                </a:lnTo>
                <a:lnTo>
                  <a:pt x="8980100" y="0"/>
                </a:lnTo>
                <a:lnTo>
                  <a:pt x="9090618" y="287225"/>
                </a:lnTo>
                <a:cubicBezTo>
                  <a:pt x="9321070" y="406548"/>
                  <a:pt x="9546131" y="530850"/>
                  <a:pt x="9762441" y="664587"/>
                </a:cubicBezTo>
                <a:cubicBezTo>
                  <a:pt x="9739891" y="606197"/>
                  <a:pt x="9720655" y="545696"/>
                  <a:pt x="9717826" y="487719"/>
                </a:cubicBezTo>
                <a:cubicBezTo>
                  <a:pt x="9716379" y="487883"/>
                  <a:pt x="9714371" y="488401"/>
                  <a:pt x="9713123" y="487663"/>
                </a:cubicBezTo>
                <a:cubicBezTo>
                  <a:pt x="9492837" y="457254"/>
                  <a:pt x="9357418" y="278154"/>
                  <a:pt x="9260878" y="87448"/>
                </a:cubicBezTo>
                <a:lnTo>
                  <a:pt x="9221522" y="0"/>
                </a:lnTo>
                <a:lnTo>
                  <a:pt x="9425221" y="0"/>
                </a:lnTo>
                <a:lnTo>
                  <a:pt x="9453548" y="23392"/>
                </a:lnTo>
                <a:cubicBezTo>
                  <a:pt x="9515298" y="81904"/>
                  <a:pt x="9572467" y="144207"/>
                  <a:pt x="9625671" y="210960"/>
                </a:cubicBezTo>
                <a:cubicBezTo>
                  <a:pt x="9624081" y="161011"/>
                  <a:pt x="9627113" y="110980"/>
                  <a:pt x="9632927" y="60128"/>
                </a:cubicBezTo>
                <a:lnTo>
                  <a:pt x="9642174" y="0"/>
                </a:lnTo>
                <a:lnTo>
                  <a:pt x="9731615" y="0"/>
                </a:lnTo>
                <a:lnTo>
                  <a:pt x="9721255" y="74242"/>
                </a:lnTo>
                <a:cubicBezTo>
                  <a:pt x="9713264" y="158966"/>
                  <a:pt x="9714814" y="243239"/>
                  <a:pt x="9736458" y="329413"/>
                </a:cubicBezTo>
                <a:cubicBezTo>
                  <a:pt x="9741385" y="251922"/>
                  <a:pt x="9752472" y="174320"/>
                  <a:pt x="9763499" y="99057"/>
                </a:cubicBezTo>
                <a:lnTo>
                  <a:pt x="9777267" y="0"/>
                </a:lnTo>
                <a:lnTo>
                  <a:pt x="9808036" y="0"/>
                </a:lnTo>
                <a:lnTo>
                  <a:pt x="9793821" y="102652"/>
                </a:lnTo>
                <a:cubicBezTo>
                  <a:pt x="9783066" y="174683"/>
                  <a:pt x="9772446" y="248150"/>
                  <a:pt x="9767436" y="321864"/>
                </a:cubicBezTo>
                <a:cubicBezTo>
                  <a:pt x="9782786" y="295954"/>
                  <a:pt x="9799440" y="268443"/>
                  <a:pt x="9814477" y="233531"/>
                </a:cubicBezTo>
                <a:cubicBezTo>
                  <a:pt x="9842546" y="169402"/>
                  <a:pt x="9861429" y="104298"/>
                  <a:pt x="9873012" y="38619"/>
                </a:cubicBezTo>
                <a:lnTo>
                  <a:pt x="9875879" y="0"/>
                </a:lnTo>
                <a:lnTo>
                  <a:pt x="9965253" y="0"/>
                </a:lnTo>
                <a:lnTo>
                  <a:pt x="9930901" y="135026"/>
                </a:lnTo>
                <a:cubicBezTo>
                  <a:pt x="9915560" y="179805"/>
                  <a:pt x="9897837" y="223903"/>
                  <a:pt x="9880832" y="271562"/>
                </a:cubicBezTo>
                <a:cubicBezTo>
                  <a:pt x="9817639" y="451472"/>
                  <a:pt x="9825316" y="573022"/>
                  <a:pt x="9896024" y="749295"/>
                </a:cubicBezTo>
                <a:cubicBezTo>
                  <a:pt x="10068034" y="860020"/>
                  <a:pt x="10235704" y="977341"/>
                  <a:pt x="10395379" y="1102843"/>
                </a:cubicBezTo>
                <a:cubicBezTo>
                  <a:pt x="10227815" y="794610"/>
                  <a:pt x="10104867" y="497696"/>
                  <a:pt x="10225980" y="132061"/>
                </a:cubicBezTo>
                <a:cubicBezTo>
                  <a:pt x="10233239" y="110559"/>
                  <a:pt x="10303382" y="80255"/>
                  <a:pt x="10314210" y="109353"/>
                </a:cubicBezTo>
                <a:cubicBezTo>
                  <a:pt x="10408734" y="350872"/>
                  <a:pt x="10497596" y="594472"/>
                  <a:pt x="10573663" y="842430"/>
                </a:cubicBezTo>
                <a:cubicBezTo>
                  <a:pt x="10618238" y="986363"/>
                  <a:pt x="10653304" y="1120296"/>
                  <a:pt x="10583736" y="1259819"/>
                </a:cubicBezTo>
                <a:cubicBezTo>
                  <a:pt x="10685909" y="1347757"/>
                  <a:pt x="10784700" y="1440157"/>
                  <a:pt x="10880472" y="1537558"/>
                </a:cubicBezTo>
                <a:cubicBezTo>
                  <a:pt x="10849056" y="1070967"/>
                  <a:pt x="11034230" y="637538"/>
                  <a:pt x="11231212" y="216474"/>
                </a:cubicBezTo>
                <a:cubicBezTo>
                  <a:pt x="11242138" y="193394"/>
                  <a:pt x="11319709" y="169841"/>
                  <a:pt x="11317765" y="209405"/>
                </a:cubicBezTo>
                <a:cubicBezTo>
                  <a:pt x="11295958" y="696233"/>
                  <a:pt x="11372236" y="1247562"/>
                  <a:pt x="10982911" y="1622260"/>
                </a:cubicBezTo>
                <a:cubicBezTo>
                  <a:pt x="10979389" y="1625277"/>
                  <a:pt x="10974419" y="1628456"/>
                  <a:pt x="10968747" y="1630552"/>
                </a:cubicBezTo>
                <a:cubicBezTo>
                  <a:pt x="11069120" y="1738803"/>
                  <a:pt x="11166116" y="1851511"/>
                  <a:pt x="11258020" y="1972078"/>
                </a:cubicBezTo>
                <a:cubicBezTo>
                  <a:pt x="11414501" y="2177795"/>
                  <a:pt x="11558425" y="2393089"/>
                  <a:pt x="11688741" y="2616312"/>
                </a:cubicBezTo>
                <a:cubicBezTo>
                  <a:pt x="11728326" y="2494422"/>
                  <a:pt x="11744133" y="2360920"/>
                  <a:pt x="11794425" y="2252109"/>
                </a:cubicBezTo>
                <a:cubicBezTo>
                  <a:pt x="11793785" y="2248682"/>
                  <a:pt x="11793359" y="2244360"/>
                  <a:pt x="11792727" y="2240934"/>
                </a:cubicBezTo>
                <a:cubicBezTo>
                  <a:pt x="11786706" y="2242483"/>
                  <a:pt x="11780344" y="2243486"/>
                  <a:pt x="11776744" y="2242723"/>
                </a:cubicBezTo>
                <a:cubicBezTo>
                  <a:pt x="11442886" y="2179574"/>
                  <a:pt x="11457436" y="1554823"/>
                  <a:pt x="11442546" y="1307592"/>
                </a:cubicBezTo>
                <a:cubicBezTo>
                  <a:pt x="11441155" y="1284728"/>
                  <a:pt x="11514076" y="1258776"/>
                  <a:pt x="11527771" y="1275317"/>
                </a:cubicBezTo>
                <a:cubicBezTo>
                  <a:pt x="11715804" y="1499943"/>
                  <a:pt x="11799388" y="1758422"/>
                  <a:pt x="11851542" y="2034703"/>
                </a:cubicBezTo>
                <a:cubicBezTo>
                  <a:pt x="11913004" y="1924500"/>
                  <a:pt x="12015977" y="1821086"/>
                  <a:pt x="12122505" y="1727948"/>
                </a:cubicBezTo>
                <a:lnTo>
                  <a:pt x="12192000" y="1669975"/>
                </a:lnTo>
                <a:lnTo>
                  <a:pt x="12192000" y="1731063"/>
                </a:lnTo>
                <a:lnTo>
                  <a:pt x="12155105" y="1762181"/>
                </a:lnTo>
                <a:cubicBezTo>
                  <a:pt x="12056052" y="1853318"/>
                  <a:pt x="11965498" y="1956071"/>
                  <a:pt x="11918903" y="2062132"/>
                </a:cubicBezTo>
                <a:cubicBezTo>
                  <a:pt x="11960691" y="1997848"/>
                  <a:pt x="12011970" y="1941101"/>
                  <a:pt x="12067554" y="1888498"/>
                </a:cubicBezTo>
                <a:lnTo>
                  <a:pt x="12192000" y="1782392"/>
                </a:lnTo>
                <a:lnTo>
                  <a:pt x="12192000" y="1822559"/>
                </a:lnTo>
                <a:lnTo>
                  <a:pt x="12087498" y="1911764"/>
                </a:lnTo>
                <a:cubicBezTo>
                  <a:pt x="12032329" y="1964102"/>
                  <a:pt x="11981742" y="2020408"/>
                  <a:pt x="11941335" y="2083809"/>
                </a:cubicBezTo>
                <a:cubicBezTo>
                  <a:pt x="11925082" y="2109523"/>
                  <a:pt x="11910985" y="2136169"/>
                  <a:pt x="11898139" y="2163553"/>
                </a:cubicBezTo>
                <a:cubicBezTo>
                  <a:pt x="11945914" y="2129922"/>
                  <a:pt x="11992854" y="2093778"/>
                  <a:pt x="12037359" y="2053816"/>
                </a:cubicBezTo>
                <a:lnTo>
                  <a:pt x="12192000" y="1901891"/>
                </a:lnTo>
                <a:lnTo>
                  <a:pt x="12192000" y="1973912"/>
                </a:lnTo>
                <a:lnTo>
                  <a:pt x="12054488" y="2104939"/>
                </a:lnTo>
                <a:cubicBezTo>
                  <a:pt x="12007570" y="2147210"/>
                  <a:pt x="11919625" y="2193495"/>
                  <a:pt x="11880977" y="2245040"/>
                </a:cubicBezTo>
                <a:cubicBezTo>
                  <a:pt x="11880428" y="2245391"/>
                  <a:pt x="11880223" y="2246288"/>
                  <a:pt x="11879666" y="2246644"/>
                </a:cubicBezTo>
                <a:cubicBezTo>
                  <a:pt x="11877599" y="2249494"/>
                  <a:pt x="11875186" y="2251803"/>
                  <a:pt x="11873674" y="2254306"/>
                </a:cubicBezTo>
                <a:cubicBezTo>
                  <a:pt x="11806563" y="2362374"/>
                  <a:pt x="11801847" y="2563131"/>
                  <a:pt x="11738608" y="2689417"/>
                </a:cubicBezTo>
                <a:cubicBezTo>
                  <a:pt x="11737642" y="2691562"/>
                  <a:pt x="11735234" y="2693876"/>
                  <a:pt x="11732820" y="2696184"/>
                </a:cubicBezTo>
                <a:cubicBezTo>
                  <a:pt x="11856220" y="2915593"/>
                  <a:pt x="11965159" y="3142523"/>
                  <a:pt x="12058063" y="3376045"/>
                </a:cubicBezTo>
                <a:lnTo>
                  <a:pt x="12077722" y="3428999"/>
                </a:lnTo>
                <a:lnTo>
                  <a:pt x="11980831" y="3428999"/>
                </a:lnTo>
                <a:lnTo>
                  <a:pt x="11842370" y="3103596"/>
                </a:lnTo>
                <a:lnTo>
                  <a:pt x="11807118" y="3032642"/>
                </a:lnTo>
                <a:cubicBezTo>
                  <a:pt x="11675874" y="2761726"/>
                  <a:pt x="11523363" y="2501353"/>
                  <a:pt x="11352410" y="2253534"/>
                </a:cubicBezTo>
                <a:cubicBezTo>
                  <a:pt x="11349154" y="2253314"/>
                  <a:pt x="11346248" y="2253642"/>
                  <a:pt x="11344098" y="2252717"/>
                </a:cubicBezTo>
                <a:cubicBezTo>
                  <a:pt x="11146884" y="2178050"/>
                  <a:pt x="10940954" y="2145737"/>
                  <a:pt x="10730809" y="2156749"/>
                </a:cubicBezTo>
                <a:cubicBezTo>
                  <a:pt x="10726045" y="2159034"/>
                  <a:pt x="10720166" y="2162021"/>
                  <a:pt x="10713050" y="2164271"/>
                </a:cubicBezTo>
                <a:cubicBezTo>
                  <a:pt x="10300570" y="2303161"/>
                  <a:pt x="9845774" y="2211588"/>
                  <a:pt x="9420192" y="2263050"/>
                </a:cubicBezTo>
                <a:cubicBezTo>
                  <a:pt x="9405112" y="2265029"/>
                  <a:pt x="9380308" y="2257903"/>
                  <a:pt x="9404066" y="2242708"/>
                </a:cubicBezTo>
                <a:cubicBezTo>
                  <a:pt x="9811305" y="1986077"/>
                  <a:pt x="10269729" y="1904413"/>
                  <a:pt x="10712309" y="2109562"/>
                </a:cubicBezTo>
                <a:cubicBezTo>
                  <a:pt x="10909559" y="2093006"/>
                  <a:pt x="11103888" y="2112041"/>
                  <a:pt x="11291486" y="2166804"/>
                </a:cubicBezTo>
                <a:cubicBezTo>
                  <a:pt x="11253937" y="2114176"/>
                  <a:pt x="11215832" y="2061905"/>
                  <a:pt x="11176624" y="2010340"/>
                </a:cubicBezTo>
                <a:cubicBezTo>
                  <a:pt x="11019444" y="1803532"/>
                  <a:pt x="10848144" y="1617247"/>
                  <a:pt x="10665962" y="1445588"/>
                </a:cubicBezTo>
                <a:cubicBezTo>
                  <a:pt x="10659400" y="1447493"/>
                  <a:pt x="10653378" y="1449043"/>
                  <a:pt x="10647017" y="1450047"/>
                </a:cubicBezTo>
                <a:cubicBezTo>
                  <a:pt x="10469841" y="1508947"/>
                  <a:pt x="10294852" y="1560315"/>
                  <a:pt x="10107096" y="1560072"/>
                </a:cubicBezTo>
                <a:cubicBezTo>
                  <a:pt x="9884392" y="1559955"/>
                  <a:pt x="9658777" y="1518776"/>
                  <a:pt x="9439953" y="1480921"/>
                </a:cubicBezTo>
                <a:cubicBezTo>
                  <a:pt x="9408584" y="1475693"/>
                  <a:pt x="9464056" y="1445580"/>
                  <a:pt x="9470279" y="1443131"/>
                </a:cubicBezTo>
                <a:cubicBezTo>
                  <a:pt x="9777078" y="1343480"/>
                  <a:pt x="10227985" y="1251296"/>
                  <a:pt x="10565024" y="1352269"/>
                </a:cubicBezTo>
                <a:cubicBezTo>
                  <a:pt x="10362949" y="1172638"/>
                  <a:pt x="10148128" y="1009593"/>
                  <a:pt x="9922490" y="858833"/>
                </a:cubicBezTo>
                <a:cubicBezTo>
                  <a:pt x="9921938" y="859186"/>
                  <a:pt x="9921032" y="858993"/>
                  <a:pt x="9920481" y="859346"/>
                </a:cubicBezTo>
                <a:cubicBezTo>
                  <a:pt x="9919033" y="859508"/>
                  <a:pt x="9917026" y="860026"/>
                  <a:pt x="9916127" y="859836"/>
                </a:cubicBezTo>
                <a:cubicBezTo>
                  <a:pt x="9902906" y="859860"/>
                  <a:pt x="9795895" y="935971"/>
                  <a:pt x="9791125" y="938248"/>
                </a:cubicBezTo>
                <a:cubicBezTo>
                  <a:pt x="9707175" y="977384"/>
                  <a:pt x="9617775" y="1003133"/>
                  <a:pt x="9528364" y="1022767"/>
                </a:cubicBezTo>
                <a:cubicBezTo>
                  <a:pt x="9228232" y="1089029"/>
                  <a:pt x="8927622" y="1097349"/>
                  <a:pt x="8629850" y="1184329"/>
                </a:cubicBezTo>
                <a:cubicBezTo>
                  <a:pt x="8609591" y="1190390"/>
                  <a:pt x="8554225" y="1189011"/>
                  <a:pt x="8600239" y="1167243"/>
                </a:cubicBezTo>
                <a:cubicBezTo>
                  <a:pt x="8928850" y="1009196"/>
                  <a:pt x="9367700" y="707057"/>
                  <a:pt x="9761570" y="753283"/>
                </a:cubicBezTo>
                <a:cubicBezTo>
                  <a:pt x="9633677" y="672602"/>
                  <a:pt x="9502269" y="594929"/>
                  <a:pt x="9368237" y="520470"/>
                </a:cubicBezTo>
                <a:cubicBezTo>
                  <a:pt x="9363677" y="521852"/>
                  <a:pt x="9358768" y="522697"/>
                  <a:pt x="9354614" y="522288"/>
                </a:cubicBezTo>
                <a:cubicBezTo>
                  <a:pt x="9045666" y="683095"/>
                  <a:pt x="8711508" y="755792"/>
                  <a:pt x="8364351" y="730267"/>
                </a:cubicBezTo>
                <a:cubicBezTo>
                  <a:pt x="8322605" y="727073"/>
                  <a:pt x="8373028" y="696362"/>
                  <a:pt x="8386567" y="690760"/>
                </a:cubicBezTo>
                <a:cubicBezTo>
                  <a:pt x="8661942" y="588222"/>
                  <a:pt x="8938634" y="428115"/>
                  <a:pt x="9231713" y="444539"/>
                </a:cubicBezTo>
                <a:lnTo>
                  <a:pt x="9023301" y="334109"/>
                </a:lnTo>
                <a:cubicBezTo>
                  <a:pt x="9018245" y="333512"/>
                  <a:pt x="9014299" y="332207"/>
                  <a:pt x="9010556" y="329998"/>
                </a:cubicBezTo>
                <a:cubicBezTo>
                  <a:pt x="8866159" y="300489"/>
                  <a:pt x="8772044" y="209935"/>
                  <a:pt x="8687367" y="101276"/>
                </a:cubicBezTo>
                <a:lnTo>
                  <a:pt x="8613009" y="0"/>
                </a:lnTo>
                <a:close/>
                <a:moveTo>
                  <a:pt x="4382818" y="0"/>
                </a:moveTo>
                <a:lnTo>
                  <a:pt x="4463614" y="0"/>
                </a:lnTo>
                <a:lnTo>
                  <a:pt x="4557150" y="81023"/>
                </a:lnTo>
                <a:cubicBezTo>
                  <a:pt x="4661606" y="177446"/>
                  <a:pt x="4760255" y="280152"/>
                  <a:pt x="4856936" y="380146"/>
                </a:cubicBezTo>
                <a:cubicBezTo>
                  <a:pt x="4939779" y="466025"/>
                  <a:pt x="5024071" y="553240"/>
                  <a:pt x="5111996" y="636759"/>
                </a:cubicBezTo>
                <a:cubicBezTo>
                  <a:pt x="5199925" y="720276"/>
                  <a:pt x="5291490" y="800096"/>
                  <a:pt x="5388878" y="871185"/>
                </a:cubicBezTo>
                <a:cubicBezTo>
                  <a:pt x="5401114" y="874421"/>
                  <a:pt x="5413353" y="877662"/>
                  <a:pt x="5425556" y="879967"/>
                </a:cubicBezTo>
                <a:cubicBezTo>
                  <a:pt x="5290970" y="693931"/>
                  <a:pt x="5119226" y="545244"/>
                  <a:pt x="4943646" y="393916"/>
                </a:cubicBezTo>
                <a:cubicBezTo>
                  <a:pt x="4828850" y="295110"/>
                  <a:pt x="4714058" y="196311"/>
                  <a:pt x="4594837" y="103274"/>
                </a:cubicBezTo>
                <a:cubicBezTo>
                  <a:pt x="4578644" y="90676"/>
                  <a:pt x="4548631" y="60178"/>
                  <a:pt x="4518536" y="31511"/>
                </a:cubicBezTo>
                <a:lnTo>
                  <a:pt x="4483543" y="0"/>
                </a:lnTo>
                <a:lnTo>
                  <a:pt x="4534233" y="0"/>
                </a:lnTo>
                <a:lnTo>
                  <a:pt x="4633631" y="74706"/>
                </a:lnTo>
                <a:cubicBezTo>
                  <a:pt x="4740433" y="159974"/>
                  <a:pt x="4845128" y="247888"/>
                  <a:pt x="4949299" y="337336"/>
                </a:cubicBezTo>
                <a:cubicBezTo>
                  <a:pt x="5065543" y="437477"/>
                  <a:pt x="5184542" y="536579"/>
                  <a:pt x="5291452" y="647801"/>
                </a:cubicBezTo>
                <a:cubicBezTo>
                  <a:pt x="5309900" y="666629"/>
                  <a:pt x="5393714" y="782504"/>
                  <a:pt x="5434998" y="825100"/>
                </a:cubicBezTo>
                <a:cubicBezTo>
                  <a:pt x="5369347" y="743892"/>
                  <a:pt x="5356822" y="407202"/>
                  <a:pt x="5351015" y="331989"/>
                </a:cubicBezTo>
                <a:cubicBezTo>
                  <a:pt x="5345883" y="264779"/>
                  <a:pt x="5343618" y="197920"/>
                  <a:pt x="5344012" y="131333"/>
                </a:cubicBezTo>
                <a:lnTo>
                  <a:pt x="5349920" y="0"/>
                </a:lnTo>
                <a:lnTo>
                  <a:pt x="5401317" y="0"/>
                </a:lnTo>
                <a:cubicBezTo>
                  <a:pt x="5401164" y="27934"/>
                  <a:pt x="5401012" y="55867"/>
                  <a:pt x="5400859" y="83801"/>
                </a:cubicBezTo>
                <a:cubicBezTo>
                  <a:pt x="5401142" y="121653"/>
                  <a:pt x="5401664" y="157291"/>
                  <a:pt x="5401644" y="188847"/>
                </a:cubicBezTo>
                <a:cubicBezTo>
                  <a:pt x="5401790" y="378859"/>
                  <a:pt x="5425483" y="563734"/>
                  <a:pt x="5467256" y="746494"/>
                </a:cubicBezTo>
                <a:cubicBezTo>
                  <a:pt x="5469824" y="542868"/>
                  <a:pt x="5459296" y="337904"/>
                  <a:pt x="5448069" y="138554"/>
                </a:cubicBezTo>
                <a:lnTo>
                  <a:pt x="5440458" y="0"/>
                </a:lnTo>
                <a:lnTo>
                  <a:pt x="5472521" y="0"/>
                </a:lnTo>
                <a:lnTo>
                  <a:pt x="5480135" y="136802"/>
                </a:lnTo>
                <a:cubicBezTo>
                  <a:pt x="5490809" y="333845"/>
                  <a:pt x="5501220" y="536024"/>
                  <a:pt x="5499023" y="737310"/>
                </a:cubicBezTo>
                <a:cubicBezTo>
                  <a:pt x="5546233" y="555186"/>
                  <a:pt x="5562118" y="370116"/>
                  <a:pt x="5547022" y="178838"/>
                </a:cubicBezTo>
                <a:lnTo>
                  <a:pt x="5522799" y="0"/>
                </a:lnTo>
                <a:lnTo>
                  <a:pt x="5573386" y="0"/>
                </a:lnTo>
                <a:lnTo>
                  <a:pt x="5587618" y="82353"/>
                </a:lnTo>
                <a:cubicBezTo>
                  <a:pt x="5626891" y="364989"/>
                  <a:pt x="5616244" y="649256"/>
                  <a:pt x="5519779" y="930223"/>
                </a:cubicBezTo>
                <a:cubicBezTo>
                  <a:pt x="5520262" y="930669"/>
                  <a:pt x="5520293" y="931602"/>
                  <a:pt x="5520293" y="931602"/>
                </a:cubicBezTo>
                <a:cubicBezTo>
                  <a:pt x="5627244" y="1008825"/>
                  <a:pt x="5699666" y="1119575"/>
                  <a:pt x="5767221" y="1236564"/>
                </a:cubicBezTo>
                <a:cubicBezTo>
                  <a:pt x="6275281" y="1270277"/>
                  <a:pt x="6739386" y="1349523"/>
                  <a:pt x="6937169" y="1386941"/>
                </a:cubicBezTo>
                <a:cubicBezTo>
                  <a:pt x="7134952" y="1424359"/>
                  <a:pt x="7020263" y="1474218"/>
                  <a:pt x="6953922" y="1461068"/>
                </a:cubicBezTo>
                <a:cubicBezTo>
                  <a:pt x="6799988" y="1430556"/>
                  <a:pt x="6485790" y="1386676"/>
                  <a:pt x="6071359" y="1341770"/>
                </a:cubicBezTo>
                <a:lnTo>
                  <a:pt x="6038839" y="1335474"/>
                </a:lnTo>
                <a:cubicBezTo>
                  <a:pt x="6038795" y="1335265"/>
                  <a:pt x="6038750" y="1335056"/>
                  <a:pt x="6038706" y="1334847"/>
                </a:cubicBezTo>
                <a:lnTo>
                  <a:pt x="6037784" y="1335270"/>
                </a:lnTo>
                <a:lnTo>
                  <a:pt x="6038839" y="1335474"/>
                </a:lnTo>
                <a:lnTo>
                  <a:pt x="6040338" y="1342418"/>
                </a:lnTo>
                <a:cubicBezTo>
                  <a:pt x="6039088" y="1352803"/>
                  <a:pt x="6034314" y="1365510"/>
                  <a:pt x="6024488" y="1380903"/>
                </a:cubicBezTo>
                <a:cubicBezTo>
                  <a:pt x="5910095" y="1629984"/>
                  <a:pt x="5773348" y="1867385"/>
                  <a:pt x="5599771" y="2080652"/>
                </a:cubicBezTo>
                <a:cubicBezTo>
                  <a:pt x="5583815" y="2100842"/>
                  <a:pt x="5566811" y="2118293"/>
                  <a:pt x="5548843" y="2134845"/>
                </a:cubicBezTo>
                <a:cubicBezTo>
                  <a:pt x="5773782" y="2216205"/>
                  <a:pt x="5890323" y="2638151"/>
                  <a:pt x="5940952" y="2821028"/>
                </a:cubicBezTo>
                <a:cubicBezTo>
                  <a:pt x="5979301" y="2958982"/>
                  <a:pt x="6009900" y="3098294"/>
                  <a:pt x="6043441" y="3236847"/>
                </a:cubicBezTo>
                <a:lnTo>
                  <a:pt x="6093432" y="3429000"/>
                </a:lnTo>
                <a:lnTo>
                  <a:pt x="6034344" y="3429000"/>
                </a:lnTo>
                <a:lnTo>
                  <a:pt x="6026679" y="3407959"/>
                </a:lnTo>
                <a:cubicBezTo>
                  <a:pt x="5958957" y="3236497"/>
                  <a:pt x="5878558" y="3069078"/>
                  <a:pt x="5800441" y="2906286"/>
                </a:cubicBezTo>
                <a:cubicBezTo>
                  <a:pt x="5703359" y="2702918"/>
                  <a:pt x="5602295" y="2493187"/>
                  <a:pt x="5526562" y="2276388"/>
                </a:cubicBezTo>
                <a:cubicBezTo>
                  <a:pt x="5523956" y="2269505"/>
                  <a:pt x="5521803" y="2262139"/>
                  <a:pt x="5519640" y="2254774"/>
                </a:cubicBezTo>
                <a:cubicBezTo>
                  <a:pt x="5523207" y="2541988"/>
                  <a:pt x="5738292" y="2877566"/>
                  <a:pt x="5844559" y="3124349"/>
                </a:cubicBezTo>
                <a:lnTo>
                  <a:pt x="5975994" y="3429000"/>
                </a:lnTo>
                <a:lnTo>
                  <a:pt x="5898547" y="3429000"/>
                </a:lnTo>
                <a:lnTo>
                  <a:pt x="5682041" y="2926860"/>
                </a:lnTo>
                <a:cubicBezTo>
                  <a:pt x="5609136" y="2757449"/>
                  <a:pt x="5505535" y="2577625"/>
                  <a:pt x="5461758" y="2391220"/>
                </a:cubicBezTo>
                <a:cubicBezTo>
                  <a:pt x="5415457" y="2654349"/>
                  <a:pt x="5335494" y="2905433"/>
                  <a:pt x="5237282" y="3150086"/>
                </a:cubicBezTo>
                <a:lnTo>
                  <a:pt x="5115009" y="3429000"/>
                </a:lnTo>
                <a:lnTo>
                  <a:pt x="5028074" y="3429000"/>
                </a:lnTo>
                <a:lnTo>
                  <a:pt x="5079508" y="3320074"/>
                </a:lnTo>
                <a:cubicBezTo>
                  <a:pt x="5200211" y="3053556"/>
                  <a:pt x="5305048" y="2781716"/>
                  <a:pt x="5371846" y="2495413"/>
                </a:cubicBezTo>
                <a:lnTo>
                  <a:pt x="5270512" y="2709975"/>
                </a:lnTo>
                <a:cubicBezTo>
                  <a:pt x="5192357" y="2875175"/>
                  <a:pt x="5112108" y="3046512"/>
                  <a:pt x="5062409" y="3224544"/>
                </a:cubicBezTo>
                <a:cubicBezTo>
                  <a:pt x="5053035" y="3257987"/>
                  <a:pt x="5045072" y="3291843"/>
                  <a:pt x="5036628" y="3325247"/>
                </a:cubicBezTo>
                <a:lnTo>
                  <a:pt x="5009112" y="3429000"/>
                </a:lnTo>
                <a:lnTo>
                  <a:pt x="4976679" y="3429000"/>
                </a:lnTo>
                <a:lnTo>
                  <a:pt x="5006537" y="3318068"/>
                </a:lnTo>
                <a:cubicBezTo>
                  <a:pt x="5014940" y="3283729"/>
                  <a:pt x="5022903" y="3249883"/>
                  <a:pt x="5032723" y="3215957"/>
                </a:cubicBezTo>
                <a:cubicBezTo>
                  <a:pt x="5083245" y="3035091"/>
                  <a:pt x="5164383" y="2862790"/>
                  <a:pt x="5242949" y="2696175"/>
                </a:cubicBezTo>
                <a:lnTo>
                  <a:pt x="5286321" y="2604555"/>
                </a:lnTo>
                <a:cubicBezTo>
                  <a:pt x="5153522" y="2789172"/>
                  <a:pt x="5058694" y="2991826"/>
                  <a:pt x="5008210" y="3220194"/>
                </a:cubicBezTo>
                <a:cubicBezTo>
                  <a:pt x="4999505" y="3258732"/>
                  <a:pt x="4992445" y="3297670"/>
                  <a:pt x="4986321" y="3336687"/>
                </a:cubicBezTo>
                <a:lnTo>
                  <a:pt x="4973474" y="3429000"/>
                </a:lnTo>
                <a:lnTo>
                  <a:pt x="4907178" y="3429000"/>
                </a:lnTo>
                <a:lnTo>
                  <a:pt x="4910810" y="3400660"/>
                </a:lnTo>
                <a:cubicBezTo>
                  <a:pt x="4927183" y="3266980"/>
                  <a:pt x="4945608" y="3133743"/>
                  <a:pt x="4987461" y="3003994"/>
                </a:cubicBezTo>
                <a:cubicBezTo>
                  <a:pt x="5033887" y="2860556"/>
                  <a:pt x="5098947" y="2728948"/>
                  <a:pt x="5179262" y="2606044"/>
                </a:cubicBezTo>
                <a:cubicBezTo>
                  <a:pt x="5016033" y="2740178"/>
                  <a:pt x="4838252" y="2859995"/>
                  <a:pt x="4689678" y="3011241"/>
                </a:cubicBezTo>
                <a:cubicBezTo>
                  <a:pt x="4615724" y="3086503"/>
                  <a:pt x="4545518" y="3165166"/>
                  <a:pt x="4477543" y="3245836"/>
                </a:cubicBezTo>
                <a:lnTo>
                  <a:pt x="4329957" y="3429000"/>
                </a:lnTo>
                <a:lnTo>
                  <a:pt x="4218595" y="3429000"/>
                </a:lnTo>
                <a:lnTo>
                  <a:pt x="4368888" y="3239412"/>
                </a:lnTo>
                <a:cubicBezTo>
                  <a:pt x="4431654" y="3162444"/>
                  <a:pt x="4495926" y="3086754"/>
                  <a:pt x="4563091" y="3013508"/>
                </a:cubicBezTo>
                <a:cubicBezTo>
                  <a:pt x="4810353" y="2744676"/>
                  <a:pt x="5160740" y="2562069"/>
                  <a:pt x="5387324" y="2276830"/>
                </a:cubicBezTo>
                <a:cubicBezTo>
                  <a:pt x="5286064" y="2365177"/>
                  <a:pt x="5178968" y="2447241"/>
                  <a:pt x="5073620" y="2526437"/>
                </a:cubicBezTo>
                <a:cubicBezTo>
                  <a:pt x="4943865" y="2624305"/>
                  <a:pt x="4809130" y="2725627"/>
                  <a:pt x="4689789" y="2839382"/>
                </a:cubicBezTo>
                <a:cubicBezTo>
                  <a:pt x="4591303" y="2932972"/>
                  <a:pt x="4502007" y="3035046"/>
                  <a:pt x="4418722" y="3141886"/>
                </a:cubicBezTo>
                <a:lnTo>
                  <a:pt x="4214944" y="3429000"/>
                </a:lnTo>
                <a:lnTo>
                  <a:pt x="4177898" y="3429000"/>
                </a:lnTo>
                <a:lnTo>
                  <a:pt x="4391597" y="3127370"/>
                </a:lnTo>
                <a:cubicBezTo>
                  <a:pt x="4476641" y="3017900"/>
                  <a:pt x="4567929" y="2913186"/>
                  <a:pt x="4668889" y="2817399"/>
                </a:cubicBezTo>
                <a:cubicBezTo>
                  <a:pt x="4789603" y="2703122"/>
                  <a:pt x="4925227" y="2600827"/>
                  <a:pt x="5055427" y="2502476"/>
                </a:cubicBezTo>
                <a:cubicBezTo>
                  <a:pt x="5161670" y="2422314"/>
                  <a:pt x="5270142" y="2339732"/>
                  <a:pt x="5371814" y="2249975"/>
                </a:cubicBezTo>
                <a:cubicBezTo>
                  <a:pt x="5250056" y="2303278"/>
                  <a:pt x="5117554" y="2332328"/>
                  <a:pt x="4987918" y="2409701"/>
                </a:cubicBezTo>
                <a:cubicBezTo>
                  <a:pt x="4699961" y="2581191"/>
                  <a:pt x="4491898" y="2857162"/>
                  <a:pt x="4317146" y="3158716"/>
                </a:cubicBezTo>
                <a:lnTo>
                  <a:pt x="4171627" y="3429000"/>
                </a:lnTo>
                <a:lnTo>
                  <a:pt x="4081585" y="3429000"/>
                </a:lnTo>
                <a:lnTo>
                  <a:pt x="4238603" y="3130341"/>
                </a:lnTo>
                <a:cubicBezTo>
                  <a:pt x="4385995" y="2870856"/>
                  <a:pt x="4555804" y="2627475"/>
                  <a:pt x="4778333" y="2444626"/>
                </a:cubicBezTo>
                <a:cubicBezTo>
                  <a:pt x="4974935" y="2283072"/>
                  <a:pt x="5214460" y="2274893"/>
                  <a:pt x="5414185" y="2144882"/>
                </a:cubicBezTo>
                <a:cubicBezTo>
                  <a:pt x="5665168" y="1980695"/>
                  <a:pt x="5834734" y="1608780"/>
                  <a:pt x="5959648" y="1331797"/>
                </a:cubicBezTo>
                <a:cubicBezTo>
                  <a:pt x="5758178" y="1313307"/>
                  <a:pt x="5556149" y="1304150"/>
                  <a:pt x="5355019" y="1305672"/>
                </a:cubicBezTo>
                <a:cubicBezTo>
                  <a:pt x="5292258" y="1471655"/>
                  <a:pt x="5203125" y="1618664"/>
                  <a:pt x="5083565" y="1750121"/>
                </a:cubicBezTo>
                <a:cubicBezTo>
                  <a:pt x="5049677" y="1950813"/>
                  <a:pt x="4862890" y="2066797"/>
                  <a:pt x="4713577" y="2187803"/>
                </a:cubicBezTo>
                <a:cubicBezTo>
                  <a:pt x="4481263" y="2376403"/>
                  <a:pt x="4239092" y="2551417"/>
                  <a:pt x="3989559" y="2716945"/>
                </a:cubicBezTo>
                <a:cubicBezTo>
                  <a:pt x="3958721" y="2737743"/>
                  <a:pt x="3915645" y="2662150"/>
                  <a:pt x="3939824" y="2637900"/>
                </a:cubicBezTo>
                <a:cubicBezTo>
                  <a:pt x="4170724" y="2402323"/>
                  <a:pt x="4361787" y="2137131"/>
                  <a:pt x="4584537" y="1895826"/>
                </a:cubicBezTo>
                <a:cubicBezTo>
                  <a:pt x="4710868" y="1758971"/>
                  <a:pt x="4848359" y="1668244"/>
                  <a:pt x="5037105" y="1659765"/>
                </a:cubicBezTo>
                <a:cubicBezTo>
                  <a:pt x="5038033" y="1659728"/>
                  <a:pt x="5039001" y="1660622"/>
                  <a:pt x="5039930" y="1660585"/>
                </a:cubicBezTo>
                <a:cubicBezTo>
                  <a:pt x="5133008" y="1553937"/>
                  <a:pt x="5207480" y="1436387"/>
                  <a:pt x="5263764" y="1306525"/>
                </a:cubicBezTo>
                <a:cubicBezTo>
                  <a:pt x="4867298" y="1314930"/>
                  <a:pt x="4472427" y="1363315"/>
                  <a:pt x="4086300" y="1455599"/>
                </a:cubicBezTo>
                <a:cubicBezTo>
                  <a:pt x="4087456" y="1461142"/>
                  <a:pt x="4087673" y="1466720"/>
                  <a:pt x="4085485" y="1470070"/>
                </a:cubicBezTo>
                <a:cubicBezTo>
                  <a:pt x="4003302" y="1581406"/>
                  <a:pt x="3928312" y="1697573"/>
                  <a:pt x="3871915" y="1824645"/>
                </a:cubicBezTo>
                <a:cubicBezTo>
                  <a:pt x="3845467" y="1885321"/>
                  <a:pt x="3832705" y="1973857"/>
                  <a:pt x="3799374" y="2037127"/>
                </a:cubicBezTo>
                <a:cubicBezTo>
                  <a:pt x="3785138" y="2416399"/>
                  <a:pt x="3675506" y="2848604"/>
                  <a:pt x="3498850" y="3232888"/>
                </a:cubicBezTo>
                <a:lnTo>
                  <a:pt x="3399216" y="3429000"/>
                </a:lnTo>
                <a:lnTo>
                  <a:pt x="3303688" y="3429000"/>
                </a:lnTo>
                <a:lnTo>
                  <a:pt x="3391774" y="3268181"/>
                </a:lnTo>
                <a:cubicBezTo>
                  <a:pt x="3573729" y="2908659"/>
                  <a:pt x="3697480" y="2493895"/>
                  <a:pt x="3735540" y="2117923"/>
                </a:cubicBezTo>
                <a:cubicBezTo>
                  <a:pt x="3733489" y="2124993"/>
                  <a:pt x="3731483" y="2132993"/>
                  <a:pt x="3729438" y="2140058"/>
                </a:cubicBezTo>
                <a:cubicBezTo>
                  <a:pt x="3722922" y="2163607"/>
                  <a:pt x="3715485" y="2187189"/>
                  <a:pt x="3707782" y="2215908"/>
                </a:cubicBezTo>
                <a:cubicBezTo>
                  <a:pt x="3671550" y="2346366"/>
                  <a:pt x="3633159" y="2481098"/>
                  <a:pt x="3583827" y="2610215"/>
                </a:cubicBezTo>
                <a:cubicBezTo>
                  <a:pt x="3571998" y="2640498"/>
                  <a:pt x="3559686" y="2670330"/>
                  <a:pt x="3547861" y="2700609"/>
                </a:cubicBezTo>
                <a:cubicBezTo>
                  <a:pt x="3528366" y="2748894"/>
                  <a:pt x="3507534" y="2798631"/>
                  <a:pt x="3490905" y="2848660"/>
                </a:cubicBezTo>
                <a:cubicBezTo>
                  <a:pt x="3477958" y="2885973"/>
                  <a:pt x="3466463" y="2924624"/>
                  <a:pt x="3455859" y="2962301"/>
                </a:cubicBezTo>
                <a:cubicBezTo>
                  <a:pt x="3447266" y="2991993"/>
                  <a:pt x="3438672" y="3021673"/>
                  <a:pt x="3429112" y="3050469"/>
                </a:cubicBezTo>
                <a:cubicBezTo>
                  <a:pt x="3394330" y="3158977"/>
                  <a:pt x="3348719" y="3264654"/>
                  <a:pt x="3304862" y="3367476"/>
                </a:cubicBezTo>
                <a:lnTo>
                  <a:pt x="3276071" y="3429000"/>
                </a:lnTo>
                <a:lnTo>
                  <a:pt x="3240805" y="3429000"/>
                </a:lnTo>
                <a:lnTo>
                  <a:pt x="3275917" y="3354192"/>
                </a:lnTo>
                <a:cubicBezTo>
                  <a:pt x="3319817" y="3252303"/>
                  <a:pt x="3364982" y="3147108"/>
                  <a:pt x="3399358" y="3040011"/>
                </a:cubicBezTo>
                <a:cubicBezTo>
                  <a:pt x="3408430" y="3010778"/>
                  <a:pt x="3417061" y="2982021"/>
                  <a:pt x="3425650" y="2952333"/>
                </a:cubicBezTo>
                <a:cubicBezTo>
                  <a:pt x="3436256" y="2914653"/>
                  <a:pt x="3448199" y="2875520"/>
                  <a:pt x="3460661" y="2837763"/>
                </a:cubicBezTo>
                <a:cubicBezTo>
                  <a:pt x="3477731" y="2787246"/>
                  <a:pt x="3498530" y="2736579"/>
                  <a:pt x="3518021" y="2688298"/>
                </a:cubicBezTo>
                <a:cubicBezTo>
                  <a:pt x="3530339" y="2658462"/>
                  <a:pt x="3542206" y="2629115"/>
                  <a:pt x="3554035" y="2598832"/>
                </a:cubicBezTo>
                <a:cubicBezTo>
                  <a:pt x="3602956" y="2471128"/>
                  <a:pt x="3640454" y="2337362"/>
                  <a:pt x="3677174" y="2207351"/>
                </a:cubicBezTo>
                <a:cubicBezTo>
                  <a:pt x="3685353" y="2179086"/>
                  <a:pt x="3692308" y="2155047"/>
                  <a:pt x="3698819" y="2131503"/>
                </a:cubicBezTo>
                <a:cubicBezTo>
                  <a:pt x="3699603" y="2127742"/>
                  <a:pt x="3701314" y="2123952"/>
                  <a:pt x="3702094" y="2120194"/>
                </a:cubicBezTo>
                <a:cubicBezTo>
                  <a:pt x="3586407" y="2255227"/>
                  <a:pt x="3491727" y="2426671"/>
                  <a:pt x="3398355" y="2665603"/>
                </a:cubicBezTo>
                <a:cubicBezTo>
                  <a:pt x="3309322" y="2893763"/>
                  <a:pt x="3241029" y="3129474"/>
                  <a:pt x="3193941" y="3369775"/>
                </a:cubicBezTo>
                <a:lnTo>
                  <a:pt x="3184140" y="3429000"/>
                </a:lnTo>
                <a:lnTo>
                  <a:pt x="3099978" y="3429000"/>
                </a:lnTo>
                <a:lnTo>
                  <a:pt x="3101556" y="3414337"/>
                </a:lnTo>
                <a:cubicBezTo>
                  <a:pt x="3144932" y="3050621"/>
                  <a:pt x="3209988" y="2683612"/>
                  <a:pt x="3370162" y="2356550"/>
                </a:cubicBezTo>
                <a:cubicBezTo>
                  <a:pt x="3467073" y="2159398"/>
                  <a:pt x="3627623" y="2109666"/>
                  <a:pt x="3746477" y="1948889"/>
                </a:cubicBezTo>
                <a:cubicBezTo>
                  <a:pt x="3800786" y="1874532"/>
                  <a:pt x="3818424" y="1744820"/>
                  <a:pt x="3863399" y="1658257"/>
                </a:cubicBezTo>
                <a:cubicBezTo>
                  <a:pt x="3894981" y="1597843"/>
                  <a:pt x="3930436" y="1541007"/>
                  <a:pt x="3968712" y="1484989"/>
                </a:cubicBezTo>
                <a:cubicBezTo>
                  <a:pt x="3564505" y="1591029"/>
                  <a:pt x="3170154" y="1745588"/>
                  <a:pt x="2792390" y="1953974"/>
                </a:cubicBezTo>
                <a:lnTo>
                  <a:pt x="2714982" y="1998051"/>
                </a:lnTo>
                <a:cubicBezTo>
                  <a:pt x="2773600" y="2194577"/>
                  <a:pt x="2823261" y="2388201"/>
                  <a:pt x="2813361" y="2594912"/>
                </a:cubicBezTo>
                <a:cubicBezTo>
                  <a:pt x="2800935" y="2854826"/>
                  <a:pt x="2738768" y="3117188"/>
                  <a:pt x="2688430" y="3372564"/>
                </a:cubicBezTo>
                <a:cubicBezTo>
                  <a:pt x="2680286" y="3413403"/>
                  <a:pt x="2633415" y="3347749"/>
                  <a:pt x="2629626" y="3334394"/>
                </a:cubicBezTo>
                <a:cubicBezTo>
                  <a:pt x="2507208" y="2928509"/>
                  <a:pt x="2389664" y="2481450"/>
                  <a:pt x="2565328" y="2087399"/>
                </a:cubicBezTo>
                <a:cubicBezTo>
                  <a:pt x="2340344" y="2226334"/>
                  <a:pt x="2126262" y="2381607"/>
                  <a:pt x="1922999" y="2551343"/>
                </a:cubicBezTo>
                <a:cubicBezTo>
                  <a:pt x="1913735" y="2692357"/>
                  <a:pt x="1951823" y="2841268"/>
                  <a:pt x="1950261" y="2976858"/>
                </a:cubicBezTo>
                <a:cubicBezTo>
                  <a:pt x="2095468" y="2974315"/>
                  <a:pt x="2243415" y="3139324"/>
                  <a:pt x="2365554" y="3330107"/>
                </a:cubicBezTo>
                <a:lnTo>
                  <a:pt x="2424142" y="3429000"/>
                </a:lnTo>
                <a:lnTo>
                  <a:pt x="2395994" y="3429000"/>
                </a:lnTo>
                <a:lnTo>
                  <a:pt x="2392863" y="3423964"/>
                </a:lnTo>
                <a:cubicBezTo>
                  <a:pt x="2286592" y="3268030"/>
                  <a:pt x="2128210" y="3101604"/>
                  <a:pt x="2017589" y="3064982"/>
                </a:cubicBezTo>
                <a:cubicBezTo>
                  <a:pt x="2065428" y="3096607"/>
                  <a:pt x="2108651" y="3129340"/>
                  <a:pt x="2147336" y="3165052"/>
                </a:cubicBezTo>
                <a:cubicBezTo>
                  <a:pt x="2168131" y="3184249"/>
                  <a:pt x="2188032" y="3204414"/>
                  <a:pt x="2207047" y="3225540"/>
                </a:cubicBezTo>
                <a:cubicBezTo>
                  <a:pt x="2240670" y="3262852"/>
                  <a:pt x="2268864" y="3304110"/>
                  <a:pt x="2299106" y="3349931"/>
                </a:cubicBezTo>
                <a:lnTo>
                  <a:pt x="2314430" y="3372144"/>
                </a:lnTo>
                <a:lnTo>
                  <a:pt x="2352406" y="3429000"/>
                </a:lnTo>
                <a:lnTo>
                  <a:pt x="2314492" y="3429000"/>
                </a:lnTo>
                <a:lnTo>
                  <a:pt x="2288095" y="3389030"/>
                </a:lnTo>
                <a:lnTo>
                  <a:pt x="2272768" y="3366822"/>
                </a:lnTo>
                <a:cubicBezTo>
                  <a:pt x="2242565" y="3321921"/>
                  <a:pt x="2214890" y="3282042"/>
                  <a:pt x="2182715" y="3246071"/>
                </a:cubicBezTo>
                <a:cubicBezTo>
                  <a:pt x="2139301" y="3197043"/>
                  <a:pt x="2090046" y="3153375"/>
                  <a:pt x="2032061" y="3112380"/>
                </a:cubicBezTo>
                <a:cubicBezTo>
                  <a:pt x="2113005" y="3203219"/>
                  <a:pt x="2185837" y="3300905"/>
                  <a:pt x="2257220" y="3397257"/>
                </a:cubicBezTo>
                <a:lnTo>
                  <a:pt x="2281324" y="3429000"/>
                </a:lnTo>
                <a:lnTo>
                  <a:pt x="2242860" y="3429000"/>
                </a:lnTo>
                <a:lnTo>
                  <a:pt x="2232818" y="3415926"/>
                </a:lnTo>
                <a:cubicBezTo>
                  <a:pt x="2156524" y="3313256"/>
                  <a:pt x="2077809" y="3208351"/>
                  <a:pt x="1990172" y="3113121"/>
                </a:cubicBezTo>
                <a:cubicBezTo>
                  <a:pt x="2025229" y="3186236"/>
                  <a:pt x="2072239" y="3261202"/>
                  <a:pt x="2124090" y="3332017"/>
                </a:cubicBezTo>
                <a:lnTo>
                  <a:pt x="2200380" y="3429000"/>
                </a:lnTo>
                <a:lnTo>
                  <a:pt x="2147507" y="3429000"/>
                </a:lnTo>
                <a:lnTo>
                  <a:pt x="2070668" y="3332520"/>
                </a:lnTo>
                <a:cubicBezTo>
                  <a:pt x="2050397" y="3303060"/>
                  <a:pt x="1955949" y="3095860"/>
                  <a:pt x="1975142" y="3156570"/>
                </a:cubicBezTo>
                <a:cubicBezTo>
                  <a:pt x="1998651" y="3232010"/>
                  <a:pt x="2025657" y="3307543"/>
                  <a:pt x="2050035" y="3384345"/>
                </a:cubicBezTo>
                <a:lnTo>
                  <a:pt x="2063025" y="3429000"/>
                </a:lnTo>
                <a:lnTo>
                  <a:pt x="2021675" y="3429000"/>
                </a:lnTo>
                <a:lnTo>
                  <a:pt x="2019308" y="3418118"/>
                </a:lnTo>
                <a:cubicBezTo>
                  <a:pt x="1994223" y="3319278"/>
                  <a:pt x="1963999" y="3221518"/>
                  <a:pt x="1938835" y="3122160"/>
                </a:cubicBezTo>
                <a:cubicBezTo>
                  <a:pt x="1929908" y="3190047"/>
                  <a:pt x="1941143" y="3261322"/>
                  <a:pt x="1953230" y="3330699"/>
                </a:cubicBezTo>
                <a:lnTo>
                  <a:pt x="1956763" y="3349191"/>
                </a:lnTo>
                <a:lnTo>
                  <a:pt x="1967925" y="3429000"/>
                </a:lnTo>
                <a:lnTo>
                  <a:pt x="1936622" y="3429000"/>
                </a:lnTo>
                <a:lnTo>
                  <a:pt x="1926261" y="3355064"/>
                </a:lnTo>
                <a:lnTo>
                  <a:pt x="1922724" y="3336577"/>
                </a:lnTo>
                <a:cubicBezTo>
                  <a:pt x="1915473" y="3294948"/>
                  <a:pt x="1907737" y="3252875"/>
                  <a:pt x="1904650" y="3210616"/>
                </a:cubicBezTo>
                <a:lnTo>
                  <a:pt x="1885273" y="3429000"/>
                </a:lnTo>
                <a:lnTo>
                  <a:pt x="1854363" y="3429000"/>
                </a:lnTo>
                <a:lnTo>
                  <a:pt x="1880391" y="3174796"/>
                </a:lnTo>
                <a:cubicBezTo>
                  <a:pt x="1857032" y="3207864"/>
                  <a:pt x="1833268" y="3242346"/>
                  <a:pt x="1818273" y="3286729"/>
                </a:cubicBezTo>
                <a:cubicBezTo>
                  <a:pt x="1804852" y="3326735"/>
                  <a:pt x="1797634" y="3369725"/>
                  <a:pt x="1794691" y="3414239"/>
                </a:cubicBezTo>
                <a:cubicBezTo>
                  <a:pt x="1794765" y="3419159"/>
                  <a:pt x="1794840" y="3424080"/>
                  <a:pt x="1794914" y="3429000"/>
                </a:cubicBezTo>
                <a:lnTo>
                  <a:pt x="1746128" y="3429000"/>
                </a:lnTo>
                <a:lnTo>
                  <a:pt x="1753934" y="3295796"/>
                </a:lnTo>
                <a:cubicBezTo>
                  <a:pt x="1761216" y="3245140"/>
                  <a:pt x="1773366" y="3194443"/>
                  <a:pt x="1792053" y="3143396"/>
                </a:cubicBezTo>
                <a:cubicBezTo>
                  <a:pt x="1831929" y="3034223"/>
                  <a:pt x="1865036" y="2965363"/>
                  <a:pt x="1862248" y="2837397"/>
                </a:cubicBezTo>
                <a:cubicBezTo>
                  <a:pt x="1860953" y="2758277"/>
                  <a:pt x="1859762" y="2681946"/>
                  <a:pt x="1862250" y="2604531"/>
                </a:cubicBezTo>
                <a:cubicBezTo>
                  <a:pt x="1629459" y="2804327"/>
                  <a:pt x="1412286" y="3022119"/>
                  <a:pt x="1211999" y="3254610"/>
                </a:cubicBezTo>
                <a:cubicBezTo>
                  <a:pt x="1212594" y="3257848"/>
                  <a:pt x="1213637" y="3260601"/>
                  <a:pt x="1213266" y="3262947"/>
                </a:cubicBezTo>
                <a:cubicBezTo>
                  <a:pt x="1207239" y="3316048"/>
                  <a:pt x="1203941" y="3368982"/>
                  <a:pt x="1203370" y="3421676"/>
                </a:cubicBezTo>
                <a:cubicBezTo>
                  <a:pt x="1203470" y="3424117"/>
                  <a:pt x="1203571" y="3426559"/>
                  <a:pt x="1203671" y="3429000"/>
                </a:cubicBezTo>
                <a:lnTo>
                  <a:pt x="1143180" y="3429000"/>
                </a:lnTo>
                <a:cubicBezTo>
                  <a:pt x="1142845" y="3398348"/>
                  <a:pt x="1142511" y="3367697"/>
                  <a:pt x="1142176" y="3337045"/>
                </a:cubicBezTo>
                <a:lnTo>
                  <a:pt x="1067484" y="3429000"/>
                </a:lnTo>
                <a:lnTo>
                  <a:pt x="953928" y="3429000"/>
                </a:lnTo>
                <a:lnTo>
                  <a:pt x="959715" y="3421185"/>
                </a:lnTo>
                <a:cubicBezTo>
                  <a:pt x="1122351" y="3213955"/>
                  <a:pt x="1297493" y="3016464"/>
                  <a:pt x="1483788" y="2830174"/>
                </a:cubicBezTo>
                <a:cubicBezTo>
                  <a:pt x="1354519" y="2823700"/>
                  <a:pt x="1219786" y="2843526"/>
                  <a:pt x="1100671" y="2823137"/>
                </a:cubicBezTo>
                <a:cubicBezTo>
                  <a:pt x="1097473" y="2824667"/>
                  <a:pt x="1093344" y="2826226"/>
                  <a:pt x="1090144" y="2827748"/>
                </a:cubicBezTo>
                <a:cubicBezTo>
                  <a:pt x="1093160" y="2833221"/>
                  <a:pt x="1095726" y="2839172"/>
                  <a:pt x="1095872" y="2842892"/>
                </a:cubicBezTo>
                <a:cubicBezTo>
                  <a:pt x="1117034" y="3185754"/>
                  <a:pt x="501310" y="3336589"/>
                  <a:pt x="262785" y="3416450"/>
                </a:cubicBezTo>
                <a:cubicBezTo>
                  <a:pt x="240730" y="3423851"/>
                  <a:pt x="197167" y="3359461"/>
                  <a:pt x="209968" y="3341713"/>
                </a:cubicBezTo>
                <a:cubicBezTo>
                  <a:pt x="383281" y="3098661"/>
                  <a:pt x="615742" y="2948713"/>
                  <a:pt x="873460" y="2824768"/>
                </a:cubicBezTo>
                <a:cubicBezTo>
                  <a:pt x="626943" y="2762900"/>
                  <a:pt x="365733" y="2531633"/>
                  <a:pt x="192686" y="2420257"/>
                </a:cubicBezTo>
                <a:cubicBezTo>
                  <a:pt x="116185" y="2370690"/>
                  <a:pt x="52073" y="2325165"/>
                  <a:pt x="4696" y="2268668"/>
                </a:cubicBezTo>
                <a:lnTo>
                  <a:pt x="0" y="2260984"/>
                </a:lnTo>
                <a:lnTo>
                  <a:pt x="0" y="2084472"/>
                </a:lnTo>
                <a:lnTo>
                  <a:pt x="174101" y="2191277"/>
                </a:lnTo>
                <a:cubicBezTo>
                  <a:pt x="413334" y="2330164"/>
                  <a:pt x="660435" y="2456160"/>
                  <a:pt x="891800" y="2607935"/>
                </a:cubicBezTo>
                <a:cubicBezTo>
                  <a:pt x="944884" y="2642606"/>
                  <a:pt x="1012106" y="2716300"/>
                  <a:pt x="1072219" y="2740443"/>
                </a:cubicBezTo>
                <a:cubicBezTo>
                  <a:pt x="1072700" y="2740886"/>
                  <a:pt x="1073629" y="2740850"/>
                  <a:pt x="1074117" y="2741301"/>
                </a:cubicBezTo>
                <a:cubicBezTo>
                  <a:pt x="1077423" y="2742567"/>
                  <a:pt x="1080285" y="2744315"/>
                  <a:pt x="1083114" y="2745131"/>
                </a:cubicBezTo>
                <a:cubicBezTo>
                  <a:pt x="1205686" y="2782148"/>
                  <a:pt x="1403553" y="2733717"/>
                  <a:pt x="1543010" y="2762140"/>
                </a:cubicBezTo>
                <a:cubicBezTo>
                  <a:pt x="1545352" y="2762516"/>
                  <a:pt x="1548218" y="2764258"/>
                  <a:pt x="1551080" y="2766006"/>
                </a:cubicBezTo>
                <a:cubicBezTo>
                  <a:pt x="1796784" y="2527970"/>
                  <a:pt x="2061981" y="2311521"/>
                  <a:pt x="2345443" y="2120882"/>
                </a:cubicBezTo>
                <a:cubicBezTo>
                  <a:pt x="2141371" y="2118786"/>
                  <a:pt x="1930334" y="2175666"/>
                  <a:pt x="1721499" y="2170969"/>
                </a:cubicBezTo>
                <a:cubicBezTo>
                  <a:pt x="1398951" y="2164309"/>
                  <a:pt x="1081337" y="2118329"/>
                  <a:pt x="767716" y="2043768"/>
                </a:cubicBezTo>
                <a:cubicBezTo>
                  <a:pt x="753133" y="2040162"/>
                  <a:pt x="700946" y="1969599"/>
                  <a:pt x="722147" y="1964091"/>
                </a:cubicBezTo>
                <a:cubicBezTo>
                  <a:pt x="968781" y="1900673"/>
                  <a:pt x="1232259" y="1897588"/>
                  <a:pt x="1485552" y="1884202"/>
                </a:cubicBezTo>
                <a:cubicBezTo>
                  <a:pt x="1722589" y="1871930"/>
                  <a:pt x="1934026" y="1883502"/>
                  <a:pt x="2143004" y="1973420"/>
                </a:cubicBezTo>
                <a:cubicBezTo>
                  <a:pt x="2072259" y="1892879"/>
                  <a:pt x="2001915" y="1810927"/>
                  <a:pt x="1933391" y="1727971"/>
                </a:cubicBezTo>
                <a:cubicBezTo>
                  <a:pt x="1884964" y="1669829"/>
                  <a:pt x="1830279" y="1618453"/>
                  <a:pt x="1827118" y="1539410"/>
                </a:cubicBezTo>
                <a:cubicBezTo>
                  <a:pt x="1826899" y="1533830"/>
                  <a:pt x="1831287" y="1527131"/>
                  <a:pt x="1837349" y="1527357"/>
                </a:cubicBezTo>
                <a:cubicBezTo>
                  <a:pt x="1954786" y="1529180"/>
                  <a:pt x="2095955" y="1670243"/>
                  <a:pt x="2162835" y="1758853"/>
                </a:cubicBezTo>
                <a:cubicBezTo>
                  <a:pt x="2223806" y="1839314"/>
                  <a:pt x="2261117" y="1933764"/>
                  <a:pt x="2257167" y="2033123"/>
                </a:cubicBezTo>
                <a:cubicBezTo>
                  <a:pt x="2258619" y="2034463"/>
                  <a:pt x="2260110" y="2036731"/>
                  <a:pt x="2261598" y="2038998"/>
                </a:cubicBezTo>
                <a:cubicBezTo>
                  <a:pt x="2319293" y="2037627"/>
                  <a:pt x="2377620" y="2040418"/>
                  <a:pt x="2437177" y="2050608"/>
                </a:cubicBezTo>
                <a:cubicBezTo>
                  <a:pt x="2440002" y="2051429"/>
                  <a:pt x="2442387" y="2052726"/>
                  <a:pt x="2445247" y="2054476"/>
                </a:cubicBezTo>
                <a:cubicBezTo>
                  <a:pt x="2542410" y="1991910"/>
                  <a:pt x="2642483" y="1932023"/>
                  <a:pt x="2743626" y="1875819"/>
                </a:cubicBezTo>
                <a:cubicBezTo>
                  <a:pt x="2843877" y="1820576"/>
                  <a:pt x="2945694" y="1769471"/>
                  <a:pt x="3048102" y="1721595"/>
                </a:cubicBezTo>
                <a:cubicBezTo>
                  <a:pt x="2585795" y="1725639"/>
                  <a:pt x="2153807" y="1567795"/>
                  <a:pt x="1799414" y="1265732"/>
                </a:cubicBezTo>
                <a:cubicBezTo>
                  <a:pt x="1791709" y="1259523"/>
                  <a:pt x="1742423" y="1191635"/>
                  <a:pt x="1771735" y="1190929"/>
                </a:cubicBezTo>
                <a:cubicBezTo>
                  <a:pt x="2256142" y="1180405"/>
                  <a:pt x="2784409" y="1241721"/>
                  <a:pt x="3104273" y="1647159"/>
                </a:cubicBezTo>
                <a:cubicBezTo>
                  <a:pt x="3108183" y="1651663"/>
                  <a:pt x="3110711" y="1656686"/>
                  <a:pt x="3113245" y="1661705"/>
                </a:cubicBezTo>
                <a:cubicBezTo>
                  <a:pt x="3118189" y="1668958"/>
                  <a:pt x="3122727" y="1677622"/>
                  <a:pt x="3126294" y="1685400"/>
                </a:cubicBezTo>
                <a:cubicBezTo>
                  <a:pt x="3390302" y="1567262"/>
                  <a:pt x="3661785" y="1473036"/>
                  <a:pt x="3937433" y="1401473"/>
                </a:cubicBezTo>
                <a:cubicBezTo>
                  <a:pt x="3836176" y="1303523"/>
                  <a:pt x="3721785" y="1191668"/>
                  <a:pt x="3590475" y="1168974"/>
                </a:cubicBezTo>
                <a:cubicBezTo>
                  <a:pt x="3435249" y="1142111"/>
                  <a:pt x="3264279" y="1187605"/>
                  <a:pt x="3100264" y="1150845"/>
                </a:cubicBezTo>
                <a:cubicBezTo>
                  <a:pt x="2787310" y="1081393"/>
                  <a:pt x="2468738" y="941372"/>
                  <a:pt x="2183576" y="798150"/>
                </a:cubicBezTo>
                <a:cubicBezTo>
                  <a:pt x="2170260" y="791226"/>
                  <a:pt x="2115765" y="721220"/>
                  <a:pt x="2151029" y="717947"/>
                </a:cubicBezTo>
                <a:cubicBezTo>
                  <a:pt x="2677991" y="665203"/>
                  <a:pt x="3159089" y="688356"/>
                  <a:pt x="3563434" y="1040115"/>
                </a:cubicBezTo>
                <a:lnTo>
                  <a:pt x="3177952" y="228386"/>
                </a:lnTo>
                <a:cubicBezTo>
                  <a:pt x="3171337" y="214210"/>
                  <a:pt x="3161442" y="176414"/>
                  <a:pt x="3189263" y="196726"/>
                </a:cubicBezTo>
                <a:cubicBezTo>
                  <a:pt x="3348177" y="315655"/>
                  <a:pt x="3463235" y="479187"/>
                  <a:pt x="3560912" y="650863"/>
                </a:cubicBezTo>
                <a:cubicBezTo>
                  <a:pt x="3646545" y="800668"/>
                  <a:pt x="3658964" y="924983"/>
                  <a:pt x="3626636" y="1083230"/>
                </a:cubicBezTo>
                <a:cubicBezTo>
                  <a:pt x="3635603" y="1086129"/>
                  <a:pt x="3644081" y="1088586"/>
                  <a:pt x="3653088" y="1092417"/>
                </a:cubicBezTo>
                <a:cubicBezTo>
                  <a:pt x="3765052" y="1143828"/>
                  <a:pt x="3892199" y="1295230"/>
                  <a:pt x="3988128" y="1388267"/>
                </a:cubicBezTo>
                <a:cubicBezTo>
                  <a:pt x="4265269" y="1318971"/>
                  <a:pt x="4547054" y="1272774"/>
                  <a:pt x="4830582" y="1247000"/>
                </a:cubicBezTo>
                <a:lnTo>
                  <a:pt x="4830100" y="1246554"/>
                </a:lnTo>
                <a:cubicBezTo>
                  <a:pt x="4727027" y="940030"/>
                  <a:pt x="4271973" y="904199"/>
                  <a:pt x="4036318" y="718013"/>
                </a:cubicBezTo>
                <a:cubicBezTo>
                  <a:pt x="3810777" y="540273"/>
                  <a:pt x="3654591" y="291297"/>
                  <a:pt x="3432098" y="108312"/>
                </a:cubicBezTo>
                <a:cubicBezTo>
                  <a:pt x="3405134" y="86099"/>
                  <a:pt x="3391592" y="15385"/>
                  <a:pt x="3446761" y="32278"/>
                </a:cubicBezTo>
                <a:cubicBezTo>
                  <a:pt x="3801752" y="139638"/>
                  <a:pt x="4119982" y="317863"/>
                  <a:pt x="4419733" y="534555"/>
                </a:cubicBezTo>
                <a:cubicBezTo>
                  <a:pt x="4597168" y="662520"/>
                  <a:pt x="4760991" y="799417"/>
                  <a:pt x="4781371" y="1029604"/>
                </a:cubicBezTo>
                <a:cubicBezTo>
                  <a:pt x="4781562" y="1034257"/>
                  <a:pt x="4780772" y="1038014"/>
                  <a:pt x="4780440" y="1041290"/>
                </a:cubicBezTo>
                <a:cubicBezTo>
                  <a:pt x="4830364" y="1090056"/>
                  <a:pt x="4870983" y="1150844"/>
                  <a:pt x="4898954" y="1233092"/>
                </a:cubicBezTo>
                <a:cubicBezTo>
                  <a:pt x="4900480" y="1236288"/>
                  <a:pt x="4900107" y="1238630"/>
                  <a:pt x="4900699" y="1241867"/>
                </a:cubicBezTo>
                <a:cubicBezTo>
                  <a:pt x="5170915" y="1220815"/>
                  <a:pt x="5442360" y="1218817"/>
                  <a:pt x="5714511" y="1234483"/>
                </a:cubicBezTo>
                <a:cubicBezTo>
                  <a:pt x="5651495" y="1126157"/>
                  <a:pt x="5582088" y="1020879"/>
                  <a:pt x="5464793" y="964556"/>
                </a:cubicBezTo>
                <a:cubicBezTo>
                  <a:pt x="5463384" y="964148"/>
                  <a:pt x="5462860" y="962770"/>
                  <a:pt x="5461897" y="961879"/>
                </a:cubicBezTo>
                <a:cubicBezTo>
                  <a:pt x="5031826" y="876789"/>
                  <a:pt x="4661031" y="392458"/>
                  <a:pt x="4399417" y="23573"/>
                </a:cubicBezTo>
                <a:lnTo>
                  <a:pt x="4382818" y="0"/>
                </a:lnTo>
                <a:close/>
                <a:moveTo>
                  <a:pt x="1890928" y="0"/>
                </a:moveTo>
                <a:lnTo>
                  <a:pt x="1994713" y="0"/>
                </a:lnTo>
                <a:lnTo>
                  <a:pt x="1931354" y="46950"/>
                </a:lnTo>
                <a:cubicBezTo>
                  <a:pt x="1877666" y="83934"/>
                  <a:pt x="1822568" y="119048"/>
                  <a:pt x="1765923" y="152043"/>
                </a:cubicBezTo>
                <a:cubicBezTo>
                  <a:pt x="1744896" y="164696"/>
                  <a:pt x="1723857" y="174555"/>
                  <a:pt x="1702258" y="183286"/>
                </a:cubicBezTo>
                <a:cubicBezTo>
                  <a:pt x="1664333" y="221747"/>
                  <a:pt x="1731601" y="160836"/>
                  <a:pt x="1538370" y="382804"/>
                </a:cubicBezTo>
                <a:cubicBezTo>
                  <a:pt x="1278852" y="821311"/>
                  <a:pt x="915356" y="1171566"/>
                  <a:pt x="542867" y="1515092"/>
                </a:cubicBezTo>
                <a:cubicBezTo>
                  <a:pt x="521291" y="1535055"/>
                  <a:pt x="503482" y="1450596"/>
                  <a:pt x="515800" y="1433180"/>
                </a:cubicBezTo>
                <a:cubicBezTo>
                  <a:pt x="664236" y="1221055"/>
                  <a:pt x="747224" y="973666"/>
                  <a:pt x="909145" y="770225"/>
                </a:cubicBezTo>
                <a:cubicBezTo>
                  <a:pt x="998789" y="657824"/>
                  <a:pt x="1101084" y="562246"/>
                  <a:pt x="1214067" y="479561"/>
                </a:cubicBezTo>
                <a:cubicBezTo>
                  <a:pt x="1023317" y="544399"/>
                  <a:pt x="824392" y="591568"/>
                  <a:pt x="640967" y="676601"/>
                </a:cubicBezTo>
                <a:cubicBezTo>
                  <a:pt x="458381" y="761213"/>
                  <a:pt x="284593" y="863005"/>
                  <a:pt x="112563" y="967952"/>
                </a:cubicBezTo>
                <a:lnTo>
                  <a:pt x="0" y="1037006"/>
                </a:lnTo>
                <a:lnTo>
                  <a:pt x="0" y="804763"/>
                </a:lnTo>
                <a:lnTo>
                  <a:pt x="36881" y="771118"/>
                </a:lnTo>
                <a:cubicBezTo>
                  <a:pt x="302143" y="533792"/>
                  <a:pt x="585478" y="311226"/>
                  <a:pt x="910534" y="200753"/>
                </a:cubicBezTo>
                <a:cubicBezTo>
                  <a:pt x="1140280" y="122663"/>
                  <a:pt x="1356783" y="195873"/>
                  <a:pt x="1578717" y="146982"/>
                </a:cubicBezTo>
                <a:cubicBezTo>
                  <a:pt x="1683404" y="123672"/>
                  <a:pt x="1787691" y="70445"/>
                  <a:pt x="1887945" y="2196"/>
                </a:cubicBezTo>
                <a:lnTo>
                  <a:pt x="1890928"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13" name="Rectangle 112">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2776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ctrTitle"/>
          </p:nvPr>
        </p:nvSpPr>
        <p:spPr>
          <a:xfrm>
            <a:off x="1142999" y="1715147"/>
            <a:ext cx="4495801" cy="2286002"/>
          </a:xfrm>
        </p:spPr>
        <p:txBody>
          <a:bodyPr vert="horz" lIns="91440" tIns="45720" rIns="91440" bIns="45720" rtlCol="0" anchor="t">
            <a:normAutofit/>
          </a:bodyPr>
          <a:lstStyle/>
          <a:p>
            <a:pPr algn="l"/>
            <a:r>
              <a:rPr lang="en-US" sz="3700" b="1"/>
              <a:t>Real Estate Insights: Predictive Analytics for Airbnb and Zillow Listings</a:t>
            </a:r>
            <a:endParaRPr lang="en-US" sz="3700"/>
          </a:p>
        </p:txBody>
      </p:sp>
      <p:pic>
        <p:nvPicPr>
          <p:cNvPr id="99" name="Graphic 98" descr="City">
            <a:extLst>
              <a:ext uri="{FF2B5EF4-FFF2-40B4-BE49-F238E27FC236}">
                <a16:creationId xmlns:a16="http://schemas.microsoft.com/office/drawing/2014/main" id="{07883651-B83A-7675-D082-AF7D60CFCE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9874" y="1100135"/>
            <a:ext cx="4657726" cy="4657726"/>
          </a:xfrm>
          <a:prstGeom prst="rect">
            <a:avLst/>
          </a:prstGeom>
        </p:spPr>
      </p:pic>
      <p:sp>
        <p:nvSpPr>
          <p:cNvPr id="4" name="TextBox 3">
            <a:extLst>
              <a:ext uri="{FF2B5EF4-FFF2-40B4-BE49-F238E27FC236}">
                <a16:creationId xmlns:a16="http://schemas.microsoft.com/office/drawing/2014/main" id="{BE8D8286-2CDA-5461-5786-EAFDA9D50674}"/>
              </a:ext>
            </a:extLst>
          </p:cNvPr>
          <p:cNvSpPr txBox="1"/>
          <p:nvPr/>
        </p:nvSpPr>
        <p:spPr>
          <a:xfrm>
            <a:off x="1142935" y="4112605"/>
            <a:ext cx="4759803"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Times New Roman"/>
                <a:cs typeface="Times New Roman"/>
              </a:rPr>
              <a:t>By Group 3</a:t>
            </a:r>
            <a:endParaRPr lang="en-US" sz="1200">
              <a:latin typeface="Times New Roman"/>
              <a:cs typeface="Times New Roman"/>
            </a:endParaRPr>
          </a:p>
          <a:p>
            <a:r>
              <a:rPr lang="en-US" sz="1200">
                <a:latin typeface="Times New Roman"/>
                <a:cs typeface="Times New Roman"/>
              </a:rPr>
              <a:t>Aradhya Alva Rathnakar, </a:t>
            </a:r>
            <a:br>
              <a:rPr lang="en-US" sz="1200">
                <a:latin typeface="Times New Roman"/>
                <a:cs typeface="Times New Roman"/>
              </a:rPr>
            </a:br>
            <a:r>
              <a:rPr lang="en-US" sz="1200">
                <a:latin typeface="Times New Roman"/>
                <a:cs typeface="Times New Roman"/>
              </a:rPr>
              <a:t>Bhavan Kumar </a:t>
            </a:r>
            <a:r>
              <a:rPr lang="en-US" sz="1200" err="1">
                <a:latin typeface="Times New Roman"/>
                <a:cs typeface="Times New Roman"/>
              </a:rPr>
              <a:t>Basavaraju</a:t>
            </a:r>
            <a:r>
              <a:rPr lang="en-US" sz="1200">
                <a:latin typeface="Times New Roman"/>
                <a:cs typeface="Times New Roman"/>
              </a:rPr>
              <a:t>, </a:t>
            </a:r>
            <a:br>
              <a:rPr lang="en-US" sz="1200">
                <a:latin typeface="Times New Roman"/>
                <a:cs typeface="Times New Roman"/>
              </a:rPr>
            </a:br>
            <a:r>
              <a:rPr lang="en-US" sz="1200">
                <a:latin typeface="Times New Roman"/>
                <a:cs typeface="Times New Roman"/>
              </a:rPr>
              <a:t>Mahamaya Panda, </a:t>
            </a:r>
            <a:br>
              <a:rPr lang="en-US" sz="1200">
                <a:latin typeface="Times New Roman"/>
                <a:cs typeface="Times New Roman"/>
              </a:rPr>
            </a:br>
            <a:r>
              <a:rPr lang="en-US" sz="1200">
                <a:latin typeface="Times New Roman"/>
                <a:cs typeface="Times New Roman"/>
              </a:rPr>
              <a:t>Shashi Kumar Kadari Mallikarjuna</a:t>
            </a:r>
          </a:p>
          <a:p>
            <a:endParaRPr lang="en-US" sz="1200">
              <a:latin typeface="Times New Roman"/>
              <a:cs typeface="Times New Roman"/>
            </a:endParaRPr>
          </a:p>
          <a:p>
            <a:r>
              <a:rPr lang="en-US" sz="1200">
                <a:latin typeface="Times New Roman"/>
                <a:cs typeface="Times New Roman"/>
              </a:rPr>
              <a:t>Department of Applied Data Science, San Jose State University </a:t>
            </a:r>
          </a:p>
          <a:p>
            <a:r>
              <a:rPr lang="en-US" sz="1200">
                <a:latin typeface="Times New Roman"/>
                <a:cs typeface="Times New Roman"/>
              </a:rPr>
              <a:t>Data 240: Data Mining</a:t>
            </a:r>
          </a:p>
          <a:p>
            <a:r>
              <a:rPr lang="en-US" sz="1200" b="1">
                <a:latin typeface="Times New Roman"/>
                <a:cs typeface="Times New Roman"/>
              </a:rPr>
              <a:t>Professor: Shayan Shams</a:t>
            </a:r>
            <a:endParaRPr lang="en-US" sz="1200">
              <a:latin typeface="Times New Roman"/>
              <a:cs typeface="Times New Roman"/>
            </a:endParaRPr>
          </a:p>
          <a:p>
            <a:r>
              <a:rPr lang="en-US" sz="1200">
                <a:latin typeface="Times New Roman"/>
                <a:cs typeface="Times New Roman"/>
              </a:rPr>
              <a:t>Date: May 9, 2024 </a:t>
            </a:r>
          </a:p>
          <a:p>
            <a:endParaRPr lang="en-US" sz="1400">
              <a:ea typeface="+mn-lt"/>
              <a:cs typeface="+mn-lt"/>
            </a:endParaRPr>
          </a:p>
          <a:p>
            <a:pPr algn="l"/>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8" name="Rectangle 26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Arc 268">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8C2287-0EF8-9036-759C-614FD93F86AE}"/>
              </a:ext>
            </a:extLst>
          </p:cNvPr>
          <p:cNvSpPr>
            <a:spLocks noGrp="1"/>
          </p:cNvSpPr>
          <p:nvPr>
            <p:ph type="title"/>
          </p:nvPr>
        </p:nvSpPr>
        <p:spPr>
          <a:xfrm>
            <a:off x="838200" y="365125"/>
            <a:ext cx="10515600" cy="1325563"/>
          </a:xfrm>
        </p:spPr>
        <p:txBody>
          <a:bodyPr>
            <a:normAutofit/>
          </a:bodyPr>
          <a:lstStyle/>
          <a:p>
            <a:pPr algn="ctr"/>
            <a:r>
              <a:rPr lang="en-US" b="1">
                <a:ea typeface="+mj-lt"/>
                <a:cs typeface="+mj-lt"/>
              </a:rPr>
              <a:t>Data Pre-processing</a:t>
            </a:r>
            <a:endParaRPr lang="en-US">
              <a:ea typeface="+mj-lt"/>
              <a:cs typeface="+mj-lt"/>
            </a:endParaRPr>
          </a:p>
          <a:p>
            <a:pPr algn="ctr"/>
            <a:endParaRPr lang="en-US"/>
          </a:p>
        </p:txBody>
      </p:sp>
      <p:sp>
        <p:nvSpPr>
          <p:cNvPr id="4" name="Footer Placeholder 3">
            <a:extLst>
              <a:ext uri="{FF2B5EF4-FFF2-40B4-BE49-F238E27FC236}">
                <a16:creationId xmlns:a16="http://schemas.microsoft.com/office/drawing/2014/main" id="{0848B4BF-8CC5-A84B-4899-19228CE33972}"/>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1000"/>
              <a:t>Real Estate Insights: Predictive Analytics for Airbnb and Zillow Listings​</a:t>
            </a:r>
          </a:p>
        </p:txBody>
      </p:sp>
      <p:sp>
        <p:nvSpPr>
          <p:cNvPr id="5" name="Slide Number Placeholder 4">
            <a:extLst>
              <a:ext uri="{FF2B5EF4-FFF2-40B4-BE49-F238E27FC236}">
                <a16:creationId xmlns:a16="http://schemas.microsoft.com/office/drawing/2014/main" id="{CF7055D7-9153-82CD-526C-439BC79C2FC4}"/>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10</a:t>
            </a:fld>
            <a:endParaRPr lang="en-US"/>
          </a:p>
        </p:txBody>
      </p:sp>
      <p:graphicFrame>
        <p:nvGraphicFramePr>
          <p:cNvPr id="270" name="Content Placeholder 264">
            <a:extLst>
              <a:ext uri="{FF2B5EF4-FFF2-40B4-BE49-F238E27FC236}">
                <a16:creationId xmlns:a16="http://schemas.microsoft.com/office/drawing/2014/main" id="{736E5636-12A3-9890-3EF5-B0AA2F3AF6EA}"/>
              </a:ext>
            </a:extLst>
          </p:cNvPr>
          <p:cNvGraphicFramePr>
            <a:graphicFrameLocks noGrp="1"/>
          </p:cNvGraphicFramePr>
          <p:nvPr>
            <p:ph idx="1"/>
            <p:extLst>
              <p:ext uri="{D42A27DB-BD31-4B8C-83A1-F6EECF244321}">
                <p14:modId xmlns:p14="http://schemas.microsoft.com/office/powerpoint/2010/main" val="2452922058"/>
              </p:ext>
            </p:extLst>
          </p:nvPr>
        </p:nvGraphicFramePr>
        <p:xfrm>
          <a:off x="838200" y="1342774"/>
          <a:ext cx="10515600" cy="4834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6606779"/>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5" name="Rectangle 184">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Arc 185">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C89F6E-3D2F-1147-CEFB-7F9C9E5218D3}"/>
              </a:ext>
            </a:extLst>
          </p:cNvPr>
          <p:cNvSpPr>
            <a:spLocks noGrp="1"/>
          </p:cNvSpPr>
          <p:nvPr>
            <p:ph type="title"/>
          </p:nvPr>
        </p:nvSpPr>
        <p:spPr>
          <a:xfrm>
            <a:off x="838200" y="365125"/>
            <a:ext cx="10515600" cy="1325563"/>
          </a:xfrm>
        </p:spPr>
        <p:txBody>
          <a:bodyPr>
            <a:normAutofit/>
          </a:bodyPr>
          <a:lstStyle/>
          <a:p>
            <a:pPr algn="ctr"/>
            <a:r>
              <a:rPr lang="en-US" b="1">
                <a:ea typeface="+mj-lt"/>
                <a:cs typeface="+mj-lt"/>
              </a:rPr>
              <a:t>Data Pre-processing</a:t>
            </a:r>
            <a:endParaRPr lang="en-US"/>
          </a:p>
        </p:txBody>
      </p:sp>
      <p:sp>
        <p:nvSpPr>
          <p:cNvPr id="4" name="Footer Placeholder 3">
            <a:extLst>
              <a:ext uri="{FF2B5EF4-FFF2-40B4-BE49-F238E27FC236}">
                <a16:creationId xmlns:a16="http://schemas.microsoft.com/office/drawing/2014/main" id="{76C3417A-5E17-96D7-836A-1D424E53E877}"/>
              </a:ext>
            </a:extLst>
          </p:cNvPr>
          <p:cNvSpPr>
            <a:spLocks noGrp="1"/>
          </p:cNvSpPr>
          <p:nvPr>
            <p:ph type="ftr" sz="quarter" idx="11"/>
          </p:nvPr>
        </p:nvSpPr>
        <p:spPr>
          <a:xfrm>
            <a:off x="4038600" y="6490821"/>
            <a:ext cx="4114800" cy="365125"/>
          </a:xfrm>
        </p:spPr>
        <p:txBody>
          <a:bodyPr>
            <a:normAutofit/>
          </a:bodyPr>
          <a:lstStyle/>
          <a:p>
            <a:pPr>
              <a:lnSpc>
                <a:spcPct val="90000"/>
              </a:lnSpc>
              <a:spcAft>
                <a:spcPts val="600"/>
              </a:spcAft>
            </a:pPr>
            <a:r>
              <a:rPr lang="en-US" sz="1000"/>
              <a:t>Real Estate Insights: Predictive Analytics for Airbnb and Zillow Listings​</a:t>
            </a:r>
          </a:p>
        </p:txBody>
      </p:sp>
      <p:sp>
        <p:nvSpPr>
          <p:cNvPr id="5" name="Slide Number Placeholder 4">
            <a:extLst>
              <a:ext uri="{FF2B5EF4-FFF2-40B4-BE49-F238E27FC236}">
                <a16:creationId xmlns:a16="http://schemas.microsoft.com/office/drawing/2014/main" id="{2DDFB55A-C3E1-053C-C230-02D5900D1F2D}"/>
              </a:ext>
            </a:extLst>
          </p:cNvPr>
          <p:cNvSpPr>
            <a:spLocks noGrp="1"/>
          </p:cNvSpPr>
          <p:nvPr>
            <p:ph type="sldNum" sz="quarter" idx="12"/>
          </p:nvPr>
        </p:nvSpPr>
        <p:spPr>
          <a:xfrm>
            <a:off x="9087813" y="6487198"/>
            <a:ext cx="2743200" cy="365125"/>
          </a:xfrm>
        </p:spPr>
        <p:txBody>
          <a:bodyPr>
            <a:normAutofit/>
          </a:bodyPr>
          <a:lstStyle/>
          <a:p>
            <a:pPr>
              <a:spcAft>
                <a:spcPts val="600"/>
              </a:spcAft>
            </a:pPr>
            <a:fld id="{330EA680-D336-4FF7-8B7A-9848BB0A1C32}" type="slidenum">
              <a:rPr lang="en-US" dirty="0">
                <a:solidFill>
                  <a:srgbClr val="7F7F7F"/>
                </a:solidFill>
              </a:rPr>
              <a:pPr>
                <a:spcAft>
                  <a:spcPts val="600"/>
                </a:spcAft>
              </a:pPr>
              <a:t>11</a:t>
            </a:fld>
            <a:endParaRPr lang="en-US">
              <a:solidFill>
                <a:srgbClr val="7F7F7F"/>
              </a:solidFill>
            </a:endParaRPr>
          </a:p>
        </p:txBody>
      </p:sp>
      <p:pic>
        <p:nvPicPr>
          <p:cNvPr id="609" name="Content Placeholder 608" descr="A screenshot of a computer code&#10;&#10;Description automatically generated">
            <a:extLst>
              <a:ext uri="{FF2B5EF4-FFF2-40B4-BE49-F238E27FC236}">
                <a16:creationId xmlns:a16="http://schemas.microsoft.com/office/drawing/2014/main" id="{93420A20-D5D3-089D-19DA-FA161C79CAD2}"/>
              </a:ext>
            </a:extLst>
          </p:cNvPr>
          <p:cNvPicPr>
            <a:picLocks noGrp="1" noChangeAspect="1"/>
          </p:cNvPicPr>
          <p:nvPr>
            <p:ph idx="1"/>
          </p:nvPr>
        </p:nvPicPr>
        <p:blipFill>
          <a:blip r:embed="rId3"/>
          <a:stretch>
            <a:fillRect/>
          </a:stretch>
        </p:blipFill>
        <p:spPr>
          <a:xfrm>
            <a:off x="4704077" y="1545049"/>
            <a:ext cx="2778414" cy="2119169"/>
          </a:xfrm>
        </p:spPr>
      </p:pic>
      <p:sp>
        <p:nvSpPr>
          <p:cNvPr id="610" name="TextBox 609">
            <a:extLst>
              <a:ext uri="{FF2B5EF4-FFF2-40B4-BE49-F238E27FC236}">
                <a16:creationId xmlns:a16="http://schemas.microsoft.com/office/drawing/2014/main" id="{5D8E1E31-8745-B56B-768E-0E2E16598186}"/>
              </a:ext>
            </a:extLst>
          </p:cNvPr>
          <p:cNvSpPr txBox="1"/>
          <p:nvPr/>
        </p:nvSpPr>
        <p:spPr>
          <a:xfrm>
            <a:off x="997832" y="1681901"/>
            <a:ext cx="21905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t>Airbnb_data</a:t>
            </a:r>
            <a:r>
              <a:rPr lang="en-US" sz="2400" b="1"/>
              <a:t> :</a:t>
            </a:r>
          </a:p>
        </p:txBody>
      </p:sp>
      <p:sp>
        <p:nvSpPr>
          <p:cNvPr id="611" name="TextBox 610">
            <a:extLst>
              <a:ext uri="{FF2B5EF4-FFF2-40B4-BE49-F238E27FC236}">
                <a16:creationId xmlns:a16="http://schemas.microsoft.com/office/drawing/2014/main" id="{E8BF87C4-CC14-BCD1-FD8B-96B6F04007DB}"/>
              </a:ext>
            </a:extLst>
          </p:cNvPr>
          <p:cNvSpPr txBox="1"/>
          <p:nvPr/>
        </p:nvSpPr>
        <p:spPr>
          <a:xfrm>
            <a:off x="3613896" y="2605367"/>
            <a:ext cx="941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Before:</a:t>
            </a:r>
          </a:p>
        </p:txBody>
      </p:sp>
      <p:sp>
        <p:nvSpPr>
          <p:cNvPr id="639" name="TextBox 638">
            <a:extLst>
              <a:ext uri="{FF2B5EF4-FFF2-40B4-BE49-F238E27FC236}">
                <a16:creationId xmlns:a16="http://schemas.microsoft.com/office/drawing/2014/main" id="{0C96F934-0D3F-10D4-D445-37BC6A0E855E}"/>
              </a:ext>
            </a:extLst>
          </p:cNvPr>
          <p:cNvSpPr txBox="1"/>
          <p:nvPr/>
        </p:nvSpPr>
        <p:spPr>
          <a:xfrm>
            <a:off x="7692837" y="2605367"/>
            <a:ext cx="941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After:</a:t>
            </a:r>
          </a:p>
        </p:txBody>
      </p:sp>
      <p:pic>
        <p:nvPicPr>
          <p:cNvPr id="640" name="Picture 639" descr="A screenshot of a computer code&#10;&#10;Description automatically generated">
            <a:extLst>
              <a:ext uri="{FF2B5EF4-FFF2-40B4-BE49-F238E27FC236}">
                <a16:creationId xmlns:a16="http://schemas.microsoft.com/office/drawing/2014/main" id="{70FC795F-96A9-C791-2FAC-A18C2CEBBE0E}"/>
              </a:ext>
            </a:extLst>
          </p:cNvPr>
          <p:cNvPicPr>
            <a:picLocks noChangeAspect="1"/>
          </p:cNvPicPr>
          <p:nvPr/>
        </p:nvPicPr>
        <p:blipFill>
          <a:blip r:embed="rId4"/>
          <a:stretch>
            <a:fillRect/>
          </a:stretch>
        </p:blipFill>
        <p:spPr>
          <a:xfrm>
            <a:off x="8620779" y="1430117"/>
            <a:ext cx="2611532" cy="2231653"/>
          </a:xfrm>
          <a:prstGeom prst="rect">
            <a:avLst/>
          </a:prstGeom>
        </p:spPr>
      </p:pic>
      <p:sp>
        <p:nvSpPr>
          <p:cNvPr id="641" name="TextBox 640">
            <a:extLst>
              <a:ext uri="{FF2B5EF4-FFF2-40B4-BE49-F238E27FC236}">
                <a16:creationId xmlns:a16="http://schemas.microsoft.com/office/drawing/2014/main" id="{B9CA3630-0AC9-B429-4009-4FEB7932C686}"/>
              </a:ext>
            </a:extLst>
          </p:cNvPr>
          <p:cNvSpPr txBox="1"/>
          <p:nvPr/>
        </p:nvSpPr>
        <p:spPr>
          <a:xfrm>
            <a:off x="997831" y="4629048"/>
            <a:ext cx="21905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t>Zillow_data</a:t>
            </a:r>
            <a:r>
              <a:rPr lang="en-US" sz="2400" b="1"/>
              <a:t> :</a:t>
            </a:r>
          </a:p>
        </p:txBody>
      </p:sp>
      <p:sp>
        <p:nvSpPr>
          <p:cNvPr id="642" name="TextBox 641">
            <a:extLst>
              <a:ext uri="{FF2B5EF4-FFF2-40B4-BE49-F238E27FC236}">
                <a16:creationId xmlns:a16="http://schemas.microsoft.com/office/drawing/2014/main" id="{3E31DE73-CCC4-5FA6-043D-6CEDD9255C8E}"/>
              </a:ext>
            </a:extLst>
          </p:cNvPr>
          <p:cNvSpPr txBox="1"/>
          <p:nvPr/>
        </p:nvSpPr>
        <p:spPr>
          <a:xfrm>
            <a:off x="3569072" y="5317190"/>
            <a:ext cx="941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Before:</a:t>
            </a:r>
          </a:p>
        </p:txBody>
      </p:sp>
      <p:sp>
        <p:nvSpPr>
          <p:cNvPr id="643" name="TextBox 642">
            <a:extLst>
              <a:ext uri="{FF2B5EF4-FFF2-40B4-BE49-F238E27FC236}">
                <a16:creationId xmlns:a16="http://schemas.microsoft.com/office/drawing/2014/main" id="{3B67E7FB-3C3A-AC98-3612-9CB61D45C79D}"/>
              </a:ext>
            </a:extLst>
          </p:cNvPr>
          <p:cNvSpPr txBox="1"/>
          <p:nvPr/>
        </p:nvSpPr>
        <p:spPr>
          <a:xfrm>
            <a:off x="7681821" y="5317190"/>
            <a:ext cx="941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After:</a:t>
            </a:r>
          </a:p>
        </p:txBody>
      </p:sp>
      <p:pic>
        <p:nvPicPr>
          <p:cNvPr id="644" name="Picture 643" descr="A screenshot of a computer&#10;&#10;Description automatically generated">
            <a:extLst>
              <a:ext uri="{FF2B5EF4-FFF2-40B4-BE49-F238E27FC236}">
                <a16:creationId xmlns:a16="http://schemas.microsoft.com/office/drawing/2014/main" id="{8A8C8FF2-14A3-24E0-D028-7B7476939698}"/>
              </a:ext>
            </a:extLst>
          </p:cNvPr>
          <p:cNvPicPr>
            <a:picLocks noChangeAspect="1"/>
          </p:cNvPicPr>
          <p:nvPr/>
        </p:nvPicPr>
        <p:blipFill>
          <a:blip r:embed="rId5"/>
          <a:stretch>
            <a:fillRect/>
          </a:stretch>
        </p:blipFill>
        <p:spPr>
          <a:xfrm>
            <a:off x="5211296" y="3986493"/>
            <a:ext cx="2273674" cy="2504516"/>
          </a:xfrm>
          <a:prstGeom prst="rect">
            <a:avLst/>
          </a:prstGeom>
        </p:spPr>
      </p:pic>
      <p:pic>
        <p:nvPicPr>
          <p:cNvPr id="645" name="Picture 644">
            <a:extLst>
              <a:ext uri="{FF2B5EF4-FFF2-40B4-BE49-F238E27FC236}">
                <a16:creationId xmlns:a16="http://schemas.microsoft.com/office/drawing/2014/main" id="{655512EF-6FE2-B00F-666A-8B12B3DDAB99}"/>
              </a:ext>
            </a:extLst>
          </p:cNvPr>
          <p:cNvPicPr>
            <a:picLocks noChangeAspect="1"/>
          </p:cNvPicPr>
          <p:nvPr/>
        </p:nvPicPr>
        <p:blipFill>
          <a:blip r:embed="rId6"/>
          <a:stretch>
            <a:fillRect/>
          </a:stretch>
        </p:blipFill>
        <p:spPr>
          <a:xfrm>
            <a:off x="8640803" y="3936512"/>
            <a:ext cx="2586878" cy="2736478"/>
          </a:xfrm>
          <a:prstGeom prst="rect">
            <a:avLst/>
          </a:prstGeom>
        </p:spPr>
      </p:pic>
    </p:spTree>
    <p:extLst>
      <p:ext uri="{BB962C8B-B14F-4D97-AF65-F5344CB8AC3E}">
        <p14:creationId xmlns:p14="http://schemas.microsoft.com/office/powerpoint/2010/main" val="1815698416"/>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160D-DC45-7220-B943-1CB3A05E1F40}"/>
              </a:ext>
            </a:extLst>
          </p:cNvPr>
          <p:cNvSpPr>
            <a:spLocks noGrp="1"/>
          </p:cNvSpPr>
          <p:nvPr>
            <p:ph type="title"/>
          </p:nvPr>
        </p:nvSpPr>
        <p:spPr>
          <a:xfrm>
            <a:off x="531091" y="1145962"/>
            <a:ext cx="5791199" cy="1401183"/>
          </a:xfrm>
        </p:spPr>
        <p:txBody>
          <a:bodyPr vert="horz" lIns="91440" tIns="45720" rIns="91440" bIns="45720" rtlCol="0" anchor="t">
            <a:normAutofit/>
          </a:bodyPr>
          <a:lstStyle/>
          <a:p>
            <a:r>
              <a:rPr lang="en-US" sz="3200" b="1"/>
              <a:t>Airbnb Price Prediction: Model Workflow</a:t>
            </a:r>
            <a:endParaRPr lang="en-US" sz="3200" b="1" kern="1200"/>
          </a:p>
          <a:p>
            <a:endParaRPr lang="en-US" sz="3200" b="1" kern="1200">
              <a:latin typeface="+mj-lt"/>
            </a:endParaRPr>
          </a:p>
        </p:txBody>
      </p:sp>
      <p:cxnSp>
        <p:nvCxnSpPr>
          <p:cNvPr id="273" name="Straight Connector 272">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8" name="Picture 267" descr="A diagram of a model tree&#10;&#10;Description automatically generated">
            <a:extLst>
              <a:ext uri="{FF2B5EF4-FFF2-40B4-BE49-F238E27FC236}">
                <a16:creationId xmlns:a16="http://schemas.microsoft.com/office/drawing/2014/main" id="{606C9EE8-0E7E-B476-88A0-9A9D373CAD01}"/>
              </a:ext>
            </a:extLst>
          </p:cNvPr>
          <p:cNvPicPr>
            <a:picLocks noChangeAspect="1"/>
          </p:cNvPicPr>
          <p:nvPr/>
        </p:nvPicPr>
        <p:blipFill>
          <a:blip r:embed="rId2"/>
          <a:stretch>
            <a:fillRect/>
          </a:stretch>
        </p:blipFill>
        <p:spPr>
          <a:xfrm>
            <a:off x="6443063" y="-3844"/>
            <a:ext cx="5521482" cy="6360066"/>
          </a:xfrm>
          <a:prstGeom prst="rect">
            <a:avLst/>
          </a:prstGeom>
        </p:spPr>
      </p:pic>
      <p:sp>
        <p:nvSpPr>
          <p:cNvPr id="4" name="Footer Placeholder 3">
            <a:extLst>
              <a:ext uri="{FF2B5EF4-FFF2-40B4-BE49-F238E27FC236}">
                <a16:creationId xmlns:a16="http://schemas.microsoft.com/office/drawing/2014/main" id="{0616BAC2-D2EE-86F1-A4BB-02870646B16D}"/>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lnSpc>
                <a:spcPct val="90000"/>
              </a:lnSpc>
              <a:spcAft>
                <a:spcPts val="600"/>
              </a:spcAft>
            </a:pPr>
            <a:r>
              <a:rPr lang="en-US" sz="1000" kern="1200">
                <a:latin typeface="+mn-lt"/>
                <a:ea typeface="+mn-ea"/>
                <a:cs typeface="+mn-cs"/>
              </a:rPr>
              <a:t>Real Estate Insights: Predictive Analytics for Airbnb and Zillow Listings</a:t>
            </a:r>
          </a:p>
        </p:txBody>
      </p:sp>
      <p:sp>
        <p:nvSpPr>
          <p:cNvPr id="5" name="Slide Number Placeholder 4">
            <a:extLst>
              <a:ext uri="{FF2B5EF4-FFF2-40B4-BE49-F238E27FC236}">
                <a16:creationId xmlns:a16="http://schemas.microsoft.com/office/drawing/2014/main" id="{1C1FDABB-5D10-17AD-A18E-16E71183B4A9}"/>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330EA680-D336-4FF7-8B7A-9848BB0A1C32}" type="slidenum">
              <a:rPr lang="en-US" smtClean="0"/>
              <a:pPr>
                <a:spcAft>
                  <a:spcPts val="600"/>
                </a:spcAft>
              </a:pPr>
              <a:t>12</a:t>
            </a:fld>
            <a:endParaRPr lang="en-US"/>
          </a:p>
        </p:txBody>
      </p:sp>
      <p:graphicFrame>
        <p:nvGraphicFramePr>
          <p:cNvPr id="17" name="TextBox 5">
            <a:extLst>
              <a:ext uri="{FF2B5EF4-FFF2-40B4-BE49-F238E27FC236}">
                <a16:creationId xmlns:a16="http://schemas.microsoft.com/office/drawing/2014/main" id="{9B21E7AF-9580-B10C-17F3-5593CD3BEA64}"/>
              </a:ext>
            </a:extLst>
          </p:cNvPr>
          <p:cNvGraphicFramePr/>
          <p:nvPr>
            <p:extLst>
              <p:ext uri="{D42A27DB-BD31-4B8C-83A1-F6EECF244321}">
                <p14:modId xmlns:p14="http://schemas.microsoft.com/office/powerpoint/2010/main" val="2832072835"/>
              </p:ext>
            </p:extLst>
          </p:nvPr>
        </p:nvGraphicFramePr>
        <p:xfrm>
          <a:off x="515697" y="2543480"/>
          <a:ext cx="5806593" cy="3610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3294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334EA-4420-F34D-58BE-8DECCBE3F9E9}"/>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000" b="1" kern="1200">
                <a:solidFill>
                  <a:schemeClr val="tx1"/>
                </a:solidFill>
                <a:latin typeface="+mj-lt"/>
                <a:ea typeface="+mj-ea"/>
                <a:cs typeface="+mj-cs"/>
              </a:rPr>
              <a:t>Zillow Home Value Prediction: Model Workflow</a:t>
            </a:r>
          </a:p>
        </p:txBody>
      </p:sp>
      <p:sp>
        <p:nvSpPr>
          <p:cNvPr id="57"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software development&#10;&#10;Description automatically generated">
            <a:extLst>
              <a:ext uri="{FF2B5EF4-FFF2-40B4-BE49-F238E27FC236}">
                <a16:creationId xmlns:a16="http://schemas.microsoft.com/office/drawing/2014/main" id="{AEF5F047-A376-62B7-A12E-03D0E62AC140}"/>
              </a:ext>
            </a:extLst>
          </p:cNvPr>
          <p:cNvPicPr>
            <a:picLocks noChangeAspect="1"/>
          </p:cNvPicPr>
          <p:nvPr/>
        </p:nvPicPr>
        <p:blipFill>
          <a:blip r:embed="rId2"/>
          <a:stretch>
            <a:fillRect/>
          </a:stretch>
        </p:blipFill>
        <p:spPr>
          <a:xfrm>
            <a:off x="5937337" y="8932"/>
            <a:ext cx="5928633" cy="6347534"/>
          </a:xfrm>
          <a:prstGeom prst="rect">
            <a:avLst/>
          </a:prstGeom>
        </p:spPr>
      </p:pic>
      <p:sp>
        <p:nvSpPr>
          <p:cNvPr id="4" name="Footer Placeholder 3">
            <a:extLst>
              <a:ext uri="{FF2B5EF4-FFF2-40B4-BE49-F238E27FC236}">
                <a16:creationId xmlns:a16="http://schemas.microsoft.com/office/drawing/2014/main" id="{10AE3BCB-45D3-901B-14FC-C975D7378B5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Real Estate Insights: Predictive Analytics for Airbnb and Zillow Listings​</a:t>
            </a:r>
          </a:p>
        </p:txBody>
      </p:sp>
      <p:sp>
        <p:nvSpPr>
          <p:cNvPr id="5" name="Slide Number Placeholder 4">
            <a:extLst>
              <a:ext uri="{FF2B5EF4-FFF2-40B4-BE49-F238E27FC236}">
                <a16:creationId xmlns:a16="http://schemas.microsoft.com/office/drawing/2014/main" id="{D62EABA7-45B5-815E-B08D-BE3C80390A4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solidFill>
                  <a:schemeClr val="tx1">
                    <a:tint val="75000"/>
                  </a:schemeClr>
                </a:solidFill>
              </a:rPr>
              <a:pPr>
                <a:spcAft>
                  <a:spcPts val="600"/>
                </a:spcAft>
              </a:pPr>
              <a:t>13</a:t>
            </a:fld>
            <a:endParaRPr lang="en-US">
              <a:solidFill>
                <a:schemeClr val="tx1">
                  <a:tint val="75000"/>
                </a:schemeClr>
              </a:solidFill>
            </a:endParaRPr>
          </a:p>
        </p:txBody>
      </p:sp>
      <p:graphicFrame>
        <p:nvGraphicFramePr>
          <p:cNvPr id="61" name="TextBox 5">
            <a:extLst>
              <a:ext uri="{FF2B5EF4-FFF2-40B4-BE49-F238E27FC236}">
                <a16:creationId xmlns:a16="http://schemas.microsoft.com/office/drawing/2014/main" id="{5F85CBC1-1DD4-0C84-32B4-B47F33FA5090}"/>
              </a:ext>
            </a:extLst>
          </p:cNvPr>
          <p:cNvGraphicFramePr/>
          <p:nvPr/>
        </p:nvGraphicFramePr>
        <p:xfrm>
          <a:off x="630936" y="2660904"/>
          <a:ext cx="4818888" cy="3547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4727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75527-673F-741D-79B9-69C8921EB786}"/>
              </a:ext>
            </a:extLst>
          </p:cNvPr>
          <p:cNvSpPr>
            <a:spLocks noGrp="1"/>
          </p:cNvSpPr>
          <p:nvPr>
            <p:ph type="title"/>
          </p:nvPr>
        </p:nvSpPr>
        <p:spPr>
          <a:xfrm>
            <a:off x="612648" y="365125"/>
            <a:ext cx="6986015" cy="1776484"/>
          </a:xfrm>
        </p:spPr>
        <p:txBody>
          <a:bodyPr anchor="b">
            <a:normAutofit/>
          </a:bodyPr>
          <a:lstStyle/>
          <a:p>
            <a:r>
              <a:rPr lang="en-US" sz="5400" b="1">
                <a:ea typeface="+mj-lt"/>
                <a:cs typeface="+mj-lt"/>
              </a:rPr>
              <a:t>Evaluation Metrics</a:t>
            </a:r>
            <a:endParaRPr lang="en-US" sz="5400">
              <a:ea typeface="+mj-lt"/>
              <a:cs typeface="+mj-lt"/>
            </a:endParaRPr>
          </a:p>
        </p:txBody>
      </p:sp>
      <p:pic>
        <p:nvPicPr>
          <p:cNvPr id="8" name="Picture 7" descr="A black and white logo&#10;&#10;Description automatically generated">
            <a:extLst>
              <a:ext uri="{FF2B5EF4-FFF2-40B4-BE49-F238E27FC236}">
                <a16:creationId xmlns:a16="http://schemas.microsoft.com/office/drawing/2014/main" id="{3171D087-2FFF-B40C-1C54-F40F2EFFEFAF}"/>
              </a:ext>
            </a:extLst>
          </p:cNvPr>
          <p:cNvPicPr>
            <a:picLocks noChangeAspect="1"/>
          </p:cNvPicPr>
          <p:nvPr/>
        </p:nvPicPr>
        <p:blipFill>
          <a:blip r:embed="rId2"/>
          <a:stretch>
            <a:fillRect/>
          </a:stretch>
        </p:blipFill>
        <p:spPr>
          <a:xfrm>
            <a:off x="8366792" y="855584"/>
            <a:ext cx="3532036" cy="1093000"/>
          </a:xfrm>
          <a:prstGeom prst="rect">
            <a:avLst/>
          </a:prstGeom>
        </p:spPr>
      </p:pic>
      <p:sp>
        <p:nvSpPr>
          <p:cNvPr id="21"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15331B-686F-9847-15F9-182676F76F29}"/>
              </a:ext>
            </a:extLst>
          </p:cNvPr>
          <p:cNvSpPr>
            <a:spLocks noGrp="1"/>
          </p:cNvSpPr>
          <p:nvPr>
            <p:ph idx="1"/>
          </p:nvPr>
        </p:nvSpPr>
        <p:spPr>
          <a:xfrm>
            <a:off x="612648" y="2682181"/>
            <a:ext cx="6986016" cy="3672144"/>
          </a:xfrm>
        </p:spPr>
        <p:txBody>
          <a:bodyPr vert="horz" lIns="91440" tIns="45720" rIns="91440" bIns="45720" rtlCol="0" anchor="t">
            <a:normAutofit/>
          </a:bodyPr>
          <a:lstStyle/>
          <a:p>
            <a:pPr>
              <a:buNone/>
            </a:pPr>
            <a:r>
              <a:rPr lang="en-US" sz="1800">
                <a:latin typeface="Times New Roman"/>
                <a:ea typeface="+mn-lt"/>
                <a:cs typeface="+mn-lt"/>
              </a:rPr>
              <a:t>To evaluate the performances of the models used on validation and test datasets:</a:t>
            </a:r>
          </a:p>
          <a:p>
            <a:pPr marL="0" indent="0">
              <a:buNone/>
            </a:pPr>
            <a:r>
              <a:rPr lang="en-US" sz="1600" b="1" i="1">
                <a:latin typeface="Times New Roman"/>
                <a:ea typeface="+mn-lt"/>
                <a:cs typeface="+mn-lt"/>
              </a:rPr>
              <a:t>Mean Absolute Error (MAE): </a:t>
            </a:r>
          </a:p>
          <a:p>
            <a:pPr lvl="1">
              <a:buFont typeface="Wingdings" panose="020B0604020202020204" pitchFamily="34" charset="0"/>
              <a:buChar char="Ø"/>
            </a:pPr>
            <a:r>
              <a:rPr lang="en-US" sz="1600">
                <a:latin typeface="Times New Roman"/>
                <a:ea typeface="+mn-lt"/>
                <a:cs typeface="+mn-lt"/>
              </a:rPr>
              <a:t>Offers a clear, interpretable measure of average prediction error in real estate pricing.</a:t>
            </a:r>
          </a:p>
          <a:p>
            <a:pPr marL="0" indent="0">
              <a:buNone/>
            </a:pPr>
            <a:r>
              <a:rPr lang="en-US" sz="1600" b="1" i="1">
                <a:latin typeface="Times New Roman"/>
                <a:ea typeface="+mn-lt"/>
                <a:cs typeface="+mn-lt"/>
              </a:rPr>
              <a:t>R-squared (R²): </a:t>
            </a:r>
            <a:endParaRPr lang="en-US" sz="1600">
              <a:latin typeface="Times New Roman"/>
              <a:ea typeface="+mn-lt"/>
              <a:cs typeface="+mn-lt"/>
            </a:endParaRPr>
          </a:p>
          <a:p>
            <a:pPr lvl="1">
              <a:buFont typeface="Wingdings" panose="020B0604020202020204" pitchFamily="34" charset="0"/>
              <a:buChar char="Ø"/>
            </a:pPr>
            <a:r>
              <a:rPr lang="en-US" sz="1600">
                <a:latin typeface="Times New Roman"/>
                <a:ea typeface="+mn-lt"/>
                <a:cs typeface="+mn-lt"/>
              </a:rPr>
              <a:t>Indicates the proportion of variance in housing prices explained by the model, relative to simple benchmarks.</a:t>
            </a:r>
          </a:p>
          <a:p>
            <a:pPr marL="0" indent="0">
              <a:buNone/>
            </a:pPr>
            <a:endParaRPr lang="en-US" sz="1800">
              <a:latin typeface="Times New Roman"/>
              <a:cs typeface="Times New Roman"/>
            </a:endParaRPr>
          </a:p>
        </p:txBody>
      </p:sp>
      <p:pic>
        <p:nvPicPr>
          <p:cNvPr id="7" name="Picture 6" descr="⚖️ Machine Learning Model Evaluation Metrics | Kaggle">
            <a:extLst>
              <a:ext uri="{FF2B5EF4-FFF2-40B4-BE49-F238E27FC236}">
                <a16:creationId xmlns:a16="http://schemas.microsoft.com/office/drawing/2014/main" id="{AFDEF299-B326-0A62-CCDF-8EE7AC58383F}"/>
              </a:ext>
            </a:extLst>
          </p:cNvPr>
          <p:cNvPicPr>
            <a:picLocks noChangeAspect="1"/>
          </p:cNvPicPr>
          <p:nvPr/>
        </p:nvPicPr>
        <p:blipFill>
          <a:blip r:embed="rId3"/>
          <a:stretch>
            <a:fillRect/>
          </a:stretch>
        </p:blipFill>
        <p:spPr>
          <a:xfrm>
            <a:off x="8381136" y="2381445"/>
            <a:ext cx="3530309" cy="1747502"/>
          </a:xfrm>
          <a:prstGeom prst="rect">
            <a:avLst/>
          </a:prstGeom>
        </p:spPr>
      </p:pic>
      <p:pic>
        <p:nvPicPr>
          <p:cNvPr id="9" name="Picture 8" descr="A mathematical equation with black text&#10;&#10;Description automatically generated">
            <a:extLst>
              <a:ext uri="{FF2B5EF4-FFF2-40B4-BE49-F238E27FC236}">
                <a16:creationId xmlns:a16="http://schemas.microsoft.com/office/drawing/2014/main" id="{26B8A296-435F-575C-ACC4-2219DAED12C9}"/>
              </a:ext>
            </a:extLst>
          </p:cNvPr>
          <p:cNvPicPr>
            <a:picLocks noChangeAspect="1"/>
          </p:cNvPicPr>
          <p:nvPr/>
        </p:nvPicPr>
        <p:blipFill rotWithShape="1">
          <a:blip r:embed="rId4"/>
          <a:srcRect t="14660" r="186" b="-14660"/>
          <a:stretch/>
        </p:blipFill>
        <p:spPr>
          <a:xfrm>
            <a:off x="8381136" y="4800222"/>
            <a:ext cx="3523750" cy="1255760"/>
          </a:xfrm>
          <a:prstGeom prst="rect">
            <a:avLst/>
          </a:prstGeom>
        </p:spPr>
      </p:pic>
      <p:sp>
        <p:nvSpPr>
          <p:cNvPr id="4" name="Footer Placeholder 3">
            <a:extLst>
              <a:ext uri="{FF2B5EF4-FFF2-40B4-BE49-F238E27FC236}">
                <a16:creationId xmlns:a16="http://schemas.microsoft.com/office/drawing/2014/main" id="{ECC32F7D-367E-82E7-6487-C01BCEA91683}"/>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1000"/>
              <a:t>Real Estate Insights: Predictive Analytics for Airbnb and Zillow Listings​</a:t>
            </a:r>
          </a:p>
        </p:txBody>
      </p:sp>
      <p:sp>
        <p:nvSpPr>
          <p:cNvPr id="5" name="Slide Number Placeholder 4">
            <a:extLst>
              <a:ext uri="{FF2B5EF4-FFF2-40B4-BE49-F238E27FC236}">
                <a16:creationId xmlns:a16="http://schemas.microsoft.com/office/drawing/2014/main" id="{2530D4E8-9265-E898-7467-F5D406E7380A}"/>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14</a:t>
            </a:fld>
            <a:endParaRPr lang="en-US"/>
          </a:p>
        </p:txBody>
      </p:sp>
    </p:spTree>
    <p:extLst>
      <p:ext uri="{BB962C8B-B14F-4D97-AF65-F5344CB8AC3E}">
        <p14:creationId xmlns:p14="http://schemas.microsoft.com/office/powerpoint/2010/main" val="707412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E8666D-585E-0C1F-D741-0CFE857D875F}"/>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b="1"/>
              <a:t>Model Performance Analysis and Metric Preference</a:t>
            </a:r>
            <a:endParaRPr lang="en-US" sz="2800"/>
          </a:p>
        </p:txBody>
      </p:sp>
      <p:sp>
        <p:nvSpPr>
          <p:cNvPr id="58" name="Rectangle 5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349867D-3A0D-C1D2-1A23-8BBA897DEEAB}"/>
              </a:ext>
            </a:extLst>
          </p:cNvPr>
          <p:cNvSpPr txBox="1"/>
          <p:nvPr/>
        </p:nvSpPr>
        <p:spPr>
          <a:xfrm>
            <a:off x="4581144" y="510047"/>
            <a:ext cx="6858000"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400" dirty="0">
                <a:ea typeface="+mn-lt"/>
                <a:cs typeface="+mn-lt"/>
              </a:rPr>
              <a:t>Residual Analysis: Residual plot and histogram to explore residuals' relationship with predicted values and their distribution.</a:t>
            </a:r>
          </a:p>
          <a:p>
            <a:pPr marL="285750" indent="-228600">
              <a:lnSpc>
                <a:spcPct val="90000"/>
              </a:lnSpc>
              <a:spcAft>
                <a:spcPts val="600"/>
              </a:spcAft>
              <a:buFont typeface="Arial" panose="020B0604020202020204" pitchFamily="34" charset="0"/>
              <a:buChar char="•"/>
            </a:pPr>
            <a:r>
              <a:rPr lang="en-US" sz="1400" dirty="0"/>
              <a:t>Performance Visualization: Scatter plot of actual vs. predicted values to assess model performance, followed by reshaping arrays and calculating residuals.</a:t>
            </a:r>
            <a:endParaRPr lang="en-US" dirty="0"/>
          </a:p>
          <a:p>
            <a:pPr marL="285750" indent="-228600">
              <a:lnSpc>
                <a:spcPct val="90000"/>
              </a:lnSpc>
              <a:spcAft>
                <a:spcPts val="600"/>
              </a:spcAft>
              <a:buFont typeface="Arial" panose="020B0604020202020204" pitchFamily="34" charset="0"/>
              <a:buChar char="•"/>
            </a:pPr>
            <a:r>
              <a:rPr lang="en-US" sz="1400" dirty="0"/>
              <a:t>Metric Preference: MAE is favored over MSE for its straightforward interpretation and reduced sensitivity to outliers, providing clear, average prediction error insights.</a:t>
            </a:r>
          </a:p>
          <a:p>
            <a:pPr indent="-228600">
              <a:lnSpc>
                <a:spcPct val="90000"/>
              </a:lnSpc>
              <a:spcAft>
                <a:spcPts val="600"/>
              </a:spcAft>
              <a:buFont typeface="Arial" panose="020B0604020202020204" pitchFamily="34" charset="0"/>
              <a:buChar char="•"/>
            </a:pPr>
            <a:endParaRPr lang="en-US" sz="1400"/>
          </a:p>
        </p:txBody>
      </p:sp>
      <p:pic>
        <p:nvPicPr>
          <p:cNvPr id="8" name="Picture 7" descr="A graph with a blue line&#10;&#10;Description automatically generated">
            <a:extLst>
              <a:ext uri="{FF2B5EF4-FFF2-40B4-BE49-F238E27FC236}">
                <a16:creationId xmlns:a16="http://schemas.microsoft.com/office/drawing/2014/main" id="{C494B589-8EEF-DAD6-6AEF-888F6998664F}"/>
              </a:ext>
            </a:extLst>
          </p:cNvPr>
          <p:cNvPicPr>
            <a:picLocks noChangeAspect="1"/>
          </p:cNvPicPr>
          <p:nvPr/>
        </p:nvPicPr>
        <p:blipFill>
          <a:blip r:embed="rId2"/>
          <a:stretch>
            <a:fillRect/>
          </a:stretch>
        </p:blipFill>
        <p:spPr>
          <a:xfrm>
            <a:off x="296088" y="2980050"/>
            <a:ext cx="3846144" cy="3138438"/>
          </a:xfrm>
          <a:prstGeom prst="rect">
            <a:avLst/>
          </a:prstGeom>
        </p:spPr>
      </p:pic>
      <p:pic>
        <p:nvPicPr>
          <p:cNvPr id="6" name="Picture 5" descr="A diagram of red and blue dots&#10;&#10;Description automatically generated">
            <a:extLst>
              <a:ext uri="{FF2B5EF4-FFF2-40B4-BE49-F238E27FC236}">
                <a16:creationId xmlns:a16="http://schemas.microsoft.com/office/drawing/2014/main" id="{FB1D3F19-E4FB-52F9-9434-C06FDE35B871}"/>
              </a:ext>
            </a:extLst>
          </p:cNvPr>
          <p:cNvPicPr>
            <a:picLocks noChangeAspect="1"/>
          </p:cNvPicPr>
          <p:nvPr/>
        </p:nvPicPr>
        <p:blipFill>
          <a:blip r:embed="rId3"/>
          <a:stretch>
            <a:fillRect/>
          </a:stretch>
        </p:blipFill>
        <p:spPr>
          <a:xfrm>
            <a:off x="4347599" y="3040488"/>
            <a:ext cx="3653717" cy="3032955"/>
          </a:xfrm>
          <a:prstGeom prst="rect">
            <a:avLst/>
          </a:prstGeom>
        </p:spPr>
      </p:pic>
      <p:pic>
        <p:nvPicPr>
          <p:cNvPr id="7" name="Picture 6" descr="A graph of blue dots&#10;&#10;Description automatically generated">
            <a:extLst>
              <a:ext uri="{FF2B5EF4-FFF2-40B4-BE49-F238E27FC236}">
                <a16:creationId xmlns:a16="http://schemas.microsoft.com/office/drawing/2014/main" id="{2A5794E1-03E7-863F-DF75-D7F7CF181884}"/>
              </a:ext>
            </a:extLst>
          </p:cNvPr>
          <p:cNvPicPr>
            <a:picLocks noChangeAspect="1"/>
          </p:cNvPicPr>
          <p:nvPr/>
        </p:nvPicPr>
        <p:blipFill>
          <a:blip r:embed="rId4"/>
          <a:stretch>
            <a:fillRect/>
          </a:stretch>
        </p:blipFill>
        <p:spPr>
          <a:xfrm>
            <a:off x="8145111" y="3041641"/>
            <a:ext cx="3761479" cy="3307739"/>
          </a:xfrm>
          <a:prstGeom prst="rect">
            <a:avLst/>
          </a:prstGeom>
        </p:spPr>
      </p:pic>
      <p:sp>
        <p:nvSpPr>
          <p:cNvPr id="4" name="Footer Placeholder 3">
            <a:extLst>
              <a:ext uri="{FF2B5EF4-FFF2-40B4-BE49-F238E27FC236}">
                <a16:creationId xmlns:a16="http://schemas.microsoft.com/office/drawing/2014/main" id="{0074C6E0-8CEF-6367-E5F5-0E0A9267B14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chemeClr val="tx1">
                    <a:lumMod val="50000"/>
                    <a:lumOff val="50000"/>
                  </a:schemeClr>
                </a:solidFill>
                <a:latin typeface="+mn-lt"/>
                <a:ea typeface="+mn-ea"/>
                <a:cs typeface="+mn-cs"/>
              </a:rPr>
              <a:t>Real Estate Insights: Predictive Analytics for Airbnb and Zillow Listings​</a:t>
            </a:r>
          </a:p>
        </p:txBody>
      </p:sp>
      <p:sp>
        <p:nvSpPr>
          <p:cNvPr id="5" name="Slide Number Placeholder 4">
            <a:extLst>
              <a:ext uri="{FF2B5EF4-FFF2-40B4-BE49-F238E27FC236}">
                <a16:creationId xmlns:a16="http://schemas.microsoft.com/office/drawing/2014/main" id="{23AC4F04-36C4-C202-28AD-FF7131BAF4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solidFill>
                  <a:schemeClr val="tx1">
                    <a:lumMod val="50000"/>
                    <a:lumOff val="50000"/>
                  </a:schemeClr>
                </a:solidFill>
              </a:rPr>
              <a:pPr>
                <a:spcAft>
                  <a:spcPts val="600"/>
                </a:spcAft>
              </a:pPr>
              <a:t>15</a:t>
            </a:fld>
            <a:endParaRPr lang="en-US">
              <a:solidFill>
                <a:schemeClr val="tx1">
                  <a:lumMod val="50000"/>
                  <a:lumOff val="50000"/>
                </a:schemeClr>
              </a:solidFill>
            </a:endParaRPr>
          </a:p>
        </p:txBody>
      </p:sp>
    </p:spTree>
    <p:extLst>
      <p:ext uri="{BB962C8B-B14F-4D97-AF65-F5344CB8AC3E}">
        <p14:creationId xmlns:p14="http://schemas.microsoft.com/office/powerpoint/2010/main" val="4130019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B45-4CE2-52AC-C4C4-0A4D6BB953E1}"/>
              </a:ext>
            </a:extLst>
          </p:cNvPr>
          <p:cNvSpPr>
            <a:spLocks noGrp="1"/>
          </p:cNvSpPr>
          <p:nvPr>
            <p:ph type="title"/>
          </p:nvPr>
        </p:nvSpPr>
        <p:spPr>
          <a:xfrm>
            <a:off x="838200" y="-2960"/>
            <a:ext cx="10515600" cy="1325563"/>
          </a:xfrm>
        </p:spPr>
        <p:txBody>
          <a:bodyPr>
            <a:normAutofit/>
          </a:bodyPr>
          <a:lstStyle/>
          <a:p>
            <a:br>
              <a:rPr lang="en-US" sz="4000" b="1">
                <a:ea typeface="+mj-lt"/>
                <a:cs typeface="+mj-lt"/>
              </a:rPr>
            </a:br>
            <a:r>
              <a:rPr lang="en-US" sz="4000" b="1">
                <a:ea typeface="+mj-lt"/>
                <a:cs typeface="+mj-lt"/>
              </a:rPr>
              <a:t>Model Comparison with Evaluation Metrics</a:t>
            </a:r>
            <a:endParaRPr lang="en-US" sz="4000">
              <a:ea typeface="+mj-lt"/>
              <a:cs typeface="+mj-lt"/>
            </a:endParaRPr>
          </a:p>
          <a:p>
            <a:endParaRPr lang="en-US" sz="4000"/>
          </a:p>
        </p:txBody>
      </p:sp>
      <p:sp>
        <p:nvSpPr>
          <p:cNvPr id="4" name="Footer Placeholder 3">
            <a:extLst>
              <a:ext uri="{FF2B5EF4-FFF2-40B4-BE49-F238E27FC236}">
                <a16:creationId xmlns:a16="http://schemas.microsoft.com/office/drawing/2014/main" id="{47C6CA00-2EFF-E2D7-0AE8-8D4C73706907}"/>
              </a:ext>
            </a:extLst>
          </p:cNvPr>
          <p:cNvSpPr>
            <a:spLocks noGrp="1"/>
          </p:cNvSpPr>
          <p:nvPr>
            <p:ph type="ftr" sz="quarter" idx="11"/>
          </p:nvPr>
        </p:nvSpPr>
        <p:spPr>
          <a:xfrm>
            <a:off x="4038600" y="6494298"/>
            <a:ext cx="4114800" cy="365125"/>
          </a:xfrm>
        </p:spPr>
        <p:txBody>
          <a:bodyPr/>
          <a:lstStyle/>
          <a:p>
            <a:r>
              <a:rPr lang="en-US" sz="1000"/>
              <a:t>Real Estate Insights: Predictive Analytics for Airbnb and Zillow Listings​</a:t>
            </a:r>
          </a:p>
        </p:txBody>
      </p:sp>
      <p:sp>
        <p:nvSpPr>
          <p:cNvPr id="5" name="Slide Number Placeholder 4">
            <a:extLst>
              <a:ext uri="{FF2B5EF4-FFF2-40B4-BE49-F238E27FC236}">
                <a16:creationId xmlns:a16="http://schemas.microsoft.com/office/drawing/2014/main" id="{73DDBE28-41A5-D567-09D7-8F0CB08CFB52}"/>
              </a:ext>
            </a:extLst>
          </p:cNvPr>
          <p:cNvSpPr>
            <a:spLocks noGrp="1"/>
          </p:cNvSpPr>
          <p:nvPr>
            <p:ph type="sldNum" sz="quarter" idx="12"/>
          </p:nvPr>
        </p:nvSpPr>
        <p:spPr>
          <a:xfrm>
            <a:off x="8610600" y="6494298"/>
            <a:ext cx="2743200" cy="365125"/>
          </a:xfrm>
        </p:spPr>
        <p:txBody>
          <a:bodyPr/>
          <a:lstStyle/>
          <a:p>
            <a:fld id="{330EA680-D336-4FF7-8B7A-9848BB0A1C32}" type="slidenum">
              <a:rPr lang="en-US" smtClean="0"/>
              <a:t>16</a:t>
            </a:fld>
            <a:endParaRPr lang="en-US"/>
          </a:p>
        </p:txBody>
      </p:sp>
      <p:graphicFrame>
        <p:nvGraphicFramePr>
          <p:cNvPr id="42" name="Table 41">
            <a:extLst>
              <a:ext uri="{FF2B5EF4-FFF2-40B4-BE49-F238E27FC236}">
                <a16:creationId xmlns:a16="http://schemas.microsoft.com/office/drawing/2014/main" id="{6B5784E9-8CE6-801D-0769-AEC5AFFEB654}"/>
              </a:ext>
            </a:extLst>
          </p:cNvPr>
          <p:cNvGraphicFramePr>
            <a:graphicFrameLocks noGrp="1"/>
          </p:cNvGraphicFramePr>
          <p:nvPr>
            <p:extLst>
              <p:ext uri="{D42A27DB-BD31-4B8C-83A1-F6EECF244321}">
                <p14:modId xmlns:p14="http://schemas.microsoft.com/office/powerpoint/2010/main" val="1935614209"/>
              </p:ext>
            </p:extLst>
          </p:nvPr>
        </p:nvGraphicFramePr>
        <p:xfrm>
          <a:off x="4047189" y="3761692"/>
          <a:ext cx="8140188" cy="2729087"/>
        </p:xfrm>
        <a:graphic>
          <a:graphicData uri="http://schemas.openxmlformats.org/drawingml/2006/table">
            <a:tbl>
              <a:tblPr bandRow="1">
                <a:tableStyleId>{5C22544A-7EE6-4342-B048-85BDC9FD1C3A}</a:tableStyleId>
              </a:tblPr>
              <a:tblGrid>
                <a:gridCol w="2035047">
                  <a:extLst>
                    <a:ext uri="{9D8B030D-6E8A-4147-A177-3AD203B41FA5}">
                      <a16:colId xmlns:a16="http://schemas.microsoft.com/office/drawing/2014/main" val="3329532871"/>
                    </a:ext>
                  </a:extLst>
                </a:gridCol>
                <a:gridCol w="2035047">
                  <a:extLst>
                    <a:ext uri="{9D8B030D-6E8A-4147-A177-3AD203B41FA5}">
                      <a16:colId xmlns:a16="http://schemas.microsoft.com/office/drawing/2014/main" val="36573264"/>
                    </a:ext>
                  </a:extLst>
                </a:gridCol>
                <a:gridCol w="2035047">
                  <a:extLst>
                    <a:ext uri="{9D8B030D-6E8A-4147-A177-3AD203B41FA5}">
                      <a16:colId xmlns:a16="http://schemas.microsoft.com/office/drawing/2014/main" val="845268371"/>
                    </a:ext>
                  </a:extLst>
                </a:gridCol>
                <a:gridCol w="2035047">
                  <a:extLst>
                    <a:ext uri="{9D8B030D-6E8A-4147-A177-3AD203B41FA5}">
                      <a16:colId xmlns:a16="http://schemas.microsoft.com/office/drawing/2014/main" val="2681509518"/>
                    </a:ext>
                  </a:extLst>
                </a:gridCol>
              </a:tblGrid>
              <a:tr h="396404">
                <a:tc gridSpan="4">
                  <a:txBody>
                    <a:bodyPr/>
                    <a:lstStyle/>
                    <a:p>
                      <a:pPr algn="ctr" rtl="0" fontAlgn="b"/>
                      <a:r>
                        <a:rPr lang="en-US" b="1">
                          <a:effectLst/>
                        </a:rPr>
                        <a:t>ZILLOW</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55401995"/>
                  </a:ext>
                </a:extLst>
              </a:tr>
              <a:tr h="259187">
                <a:tc>
                  <a:txBody>
                    <a:bodyPr/>
                    <a:lstStyle/>
                    <a:p>
                      <a:pPr algn="ctr" rtl="0" fontAlgn="b"/>
                      <a:r>
                        <a:rPr lang="en-US" sz="1100" b="1">
                          <a:effectLst/>
                          <a:highlight>
                            <a:srgbClr val="F7F7F7"/>
                          </a:highlight>
                          <a:latin typeface="Times New Roman"/>
                        </a:rPr>
                        <a:t>Model</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1">
                          <a:effectLst/>
                          <a:highlight>
                            <a:srgbClr val="F7F7F7"/>
                          </a:highlight>
                          <a:latin typeface="Times New Roman"/>
                        </a:rPr>
                        <a:t>Metric</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1">
                          <a:effectLst/>
                          <a:highlight>
                            <a:srgbClr val="F7F7F7"/>
                          </a:highlight>
                          <a:latin typeface="Times New Roman"/>
                        </a:rPr>
                        <a:t>Before </a:t>
                      </a:r>
                      <a:r>
                        <a:rPr lang="en-US" sz="1100" b="1" err="1">
                          <a:effectLst/>
                          <a:highlight>
                            <a:srgbClr val="F7F7F7"/>
                          </a:highlight>
                          <a:latin typeface="Times New Roman"/>
                        </a:rPr>
                        <a:t>Hypertuning</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1">
                          <a:effectLst/>
                          <a:highlight>
                            <a:srgbClr val="F7F7F7"/>
                          </a:highlight>
                          <a:latin typeface="Times New Roman"/>
                        </a:rPr>
                        <a:t>After </a:t>
                      </a:r>
                      <a:r>
                        <a:rPr lang="en-US" sz="1100" b="1" err="1">
                          <a:effectLst/>
                          <a:highlight>
                            <a:srgbClr val="F7F7F7"/>
                          </a:highlight>
                          <a:latin typeface="Times New Roman"/>
                        </a:rPr>
                        <a:t>Hypertuning</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3143960481"/>
                  </a:ext>
                </a:extLst>
              </a:tr>
              <a:tr h="259187">
                <a:tc>
                  <a:txBody>
                    <a:bodyPr/>
                    <a:lstStyle/>
                    <a:p>
                      <a:pPr algn="ctr" rtl="0" fontAlgn="b"/>
                      <a:r>
                        <a:rPr lang="en-US" sz="1100">
                          <a:effectLst/>
                          <a:highlight>
                            <a:srgbClr val="F7F7F7"/>
                          </a:highlight>
                          <a:latin typeface="Times New Roman"/>
                        </a:rPr>
                        <a:t>N-BEATS</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MAE (Test)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165570.15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24378.49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899008440"/>
                  </a:ext>
                </a:extLst>
              </a:tr>
              <a:tr h="259187">
                <a:tc>
                  <a:txBody>
                    <a:bodyPr/>
                    <a:lstStyle/>
                    <a:p>
                      <a:pPr algn="ctr" rtl="0" fontAlgn="b"/>
                      <a:r>
                        <a:rPr lang="en-US" sz="1100">
                          <a:effectLst/>
                          <a:highlight>
                            <a:srgbClr val="F7F7F7"/>
                          </a:highlight>
                          <a:latin typeface="Times New Roman"/>
                        </a:rPr>
                        <a:t>N-BEATS</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MAE (Valid)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163999.041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24148.658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3516677802"/>
                  </a:ext>
                </a:extLst>
              </a:tr>
              <a:tr h="259187">
                <a:tc>
                  <a:txBody>
                    <a:bodyPr/>
                    <a:lstStyle/>
                    <a:p>
                      <a:pPr algn="ctr" rtl="0" fontAlgn="b"/>
                      <a:r>
                        <a:rPr lang="en-US" sz="1100">
                          <a:effectLst/>
                          <a:highlight>
                            <a:srgbClr val="F7F7F7"/>
                          </a:highlight>
                          <a:latin typeface="Times New Roman"/>
                        </a:rPr>
                        <a:t>N-BEATS</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R2 (Test)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0.452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0.978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4234093680"/>
                  </a:ext>
                </a:extLst>
              </a:tr>
              <a:tr h="259187">
                <a:tc>
                  <a:txBody>
                    <a:bodyPr/>
                    <a:lstStyle/>
                    <a:p>
                      <a:pPr algn="ctr" rtl="0" fontAlgn="b"/>
                      <a:r>
                        <a:rPr lang="en-US" sz="1100">
                          <a:effectLst/>
                          <a:highlight>
                            <a:srgbClr val="F7F7F7"/>
                          </a:highlight>
                          <a:latin typeface="Times New Roman"/>
                        </a:rPr>
                        <a:t>N-BEATS</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R2 (Valid)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0.414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0.966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3910538359"/>
                  </a:ext>
                </a:extLst>
              </a:tr>
              <a:tr h="259187">
                <a:tc>
                  <a:txBody>
                    <a:bodyPr/>
                    <a:lstStyle/>
                    <a:p>
                      <a:pPr algn="ctr" rtl="0" fontAlgn="b"/>
                      <a:r>
                        <a:rPr lang="en-US" sz="1100">
                          <a:effectLst/>
                          <a:highlight>
                            <a:srgbClr val="F7F7F7"/>
                          </a:highlight>
                          <a:latin typeface="Times New Roman"/>
                        </a:rPr>
                        <a:t>LSTM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MAE (Test)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437771.81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435140.62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2807416323"/>
                  </a:ext>
                </a:extLst>
              </a:tr>
              <a:tr h="259187">
                <a:tc>
                  <a:txBody>
                    <a:bodyPr/>
                    <a:lstStyle/>
                    <a:p>
                      <a:pPr algn="ctr" rtl="0" fontAlgn="b"/>
                      <a:r>
                        <a:rPr lang="en-US" sz="1100">
                          <a:effectLst/>
                          <a:highlight>
                            <a:srgbClr val="F7F7F7"/>
                          </a:highlight>
                          <a:latin typeface="Times New Roman"/>
                        </a:rPr>
                        <a:t>LSTM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MAE (Valid)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430513.728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430513.728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3310778482"/>
                  </a:ext>
                </a:extLst>
              </a:tr>
              <a:tr h="259187">
                <a:tc>
                  <a:txBody>
                    <a:bodyPr/>
                    <a:lstStyle/>
                    <a:p>
                      <a:pPr algn="ctr" rtl="0" fontAlgn="b"/>
                      <a:r>
                        <a:rPr lang="en-US" sz="1100">
                          <a:effectLst/>
                          <a:highlight>
                            <a:srgbClr val="F7F7F7"/>
                          </a:highlight>
                          <a:latin typeface="Times New Roman"/>
                        </a:rPr>
                        <a:t>LSTM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R2 (Test)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0.274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0.247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1235557163"/>
                  </a:ext>
                </a:extLst>
              </a:tr>
              <a:tr h="259187">
                <a:tc>
                  <a:txBody>
                    <a:bodyPr/>
                    <a:lstStyle/>
                    <a:p>
                      <a:pPr algn="ctr" rtl="0" fontAlgn="b"/>
                      <a:r>
                        <a:rPr lang="en-US" sz="1100">
                          <a:effectLst/>
                          <a:highlight>
                            <a:srgbClr val="F7F7F7"/>
                          </a:highlight>
                          <a:latin typeface="Times New Roman"/>
                        </a:rPr>
                        <a:t>LSTM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R2 (Valid)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0.245</a:t>
                      </a:r>
                      <a:endParaRPr lang="en-US"/>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algn="ctr" rtl="0" fontAlgn="b"/>
                      <a:r>
                        <a:rPr lang="en-US" sz="1100">
                          <a:effectLst/>
                          <a:highlight>
                            <a:srgbClr val="F7F7F7"/>
                          </a:highlight>
                          <a:latin typeface="Times New Roman"/>
                        </a:rPr>
                        <a:t>0.372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extLst>
                  <a:ext uri="{0D108BD9-81ED-4DB2-BD59-A6C34878D82A}">
                    <a16:rowId xmlns:a16="http://schemas.microsoft.com/office/drawing/2014/main" val="3613060289"/>
                  </a:ext>
                </a:extLst>
              </a:tr>
            </a:tbl>
          </a:graphicData>
        </a:graphic>
      </p:graphicFrame>
      <p:graphicFrame>
        <p:nvGraphicFramePr>
          <p:cNvPr id="6" name="Table 5">
            <a:extLst>
              <a:ext uri="{FF2B5EF4-FFF2-40B4-BE49-F238E27FC236}">
                <a16:creationId xmlns:a16="http://schemas.microsoft.com/office/drawing/2014/main" id="{02C6C889-6DE1-AE0E-B76A-7B1EA60966C6}"/>
              </a:ext>
            </a:extLst>
          </p:cNvPr>
          <p:cNvGraphicFramePr>
            <a:graphicFrameLocks noGrp="1"/>
          </p:cNvGraphicFramePr>
          <p:nvPr>
            <p:extLst>
              <p:ext uri="{D42A27DB-BD31-4B8C-83A1-F6EECF244321}">
                <p14:modId xmlns:p14="http://schemas.microsoft.com/office/powerpoint/2010/main" val="1724502012"/>
              </p:ext>
            </p:extLst>
          </p:nvPr>
        </p:nvGraphicFramePr>
        <p:xfrm>
          <a:off x="0" y="1142999"/>
          <a:ext cx="7012912" cy="2987040"/>
        </p:xfrm>
        <a:graphic>
          <a:graphicData uri="http://schemas.openxmlformats.org/drawingml/2006/table">
            <a:tbl>
              <a:tblPr bandRow="1">
                <a:tableStyleId>{5C22544A-7EE6-4342-B048-85BDC9FD1C3A}</a:tableStyleId>
              </a:tblPr>
              <a:tblGrid>
                <a:gridCol w="1753228">
                  <a:extLst>
                    <a:ext uri="{9D8B030D-6E8A-4147-A177-3AD203B41FA5}">
                      <a16:colId xmlns:a16="http://schemas.microsoft.com/office/drawing/2014/main" val="1204210436"/>
                    </a:ext>
                  </a:extLst>
                </a:gridCol>
                <a:gridCol w="1753228">
                  <a:extLst>
                    <a:ext uri="{9D8B030D-6E8A-4147-A177-3AD203B41FA5}">
                      <a16:colId xmlns:a16="http://schemas.microsoft.com/office/drawing/2014/main" val="4036750474"/>
                    </a:ext>
                  </a:extLst>
                </a:gridCol>
                <a:gridCol w="1753228">
                  <a:extLst>
                    <a:ext uri="{9D8B030D-6E8A-4147-A177-3AD203B41FA5}">
                      <a16:colId xmlns:a16="http://schemas.microsoft.com/office/drawing/2014/main" val="291960392"/>
                    </a:ext>
                  </a:extLst>
                </a:gridCol>
                <a:gridCol w="1753228">
                  <a:extLst>
                    <a:ext uri="{9D8B030D-6E8A-4147-A177-3AD203B41FA5}">
                      <a16:colId xmlns:a16="http://schemas.microsoft.com/office/drawing/2014/main" val="126106282"/>
                    </a:ext>
                  </a:extLst>
                </a:gridCol>
              </a:tblGrid>
              <a:tr h="259003">
                <a:tc gridSpan="4">
                  <a:txBody>
                    <a:bodyPr/>
                    <a:lstStyle/>
                    <a:p>
                      <a:pPr algn="ctr" rtl="0" fontAlgn="b"/>
                      <a:r>
                        <a:rPr lang="en-US" b="1">
                          <a:effectLst/>
                        </a:rPr>
                        <a:t>AIRBNB</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9783642"/>
                  </a:ext>
                </a:extLst>
              </a:tr>
              <a:tr h="172669">
                <a:tc>
                  <a:txBody>
                    <a:bodyPr/>
                    <a:lstStyle/>
                    <a:p>
                      <a:pPr rtl="0" fontAlgn="b"/>
                      <a:r>
                        <a:rPr lang="en-US" sz="1100" b="1">
                          <a:effectLst/>
                          <a:highlight>
                            <a:srgbClr val="F7F7F7"/>
                          </a:highlight>
                          <a:latin typeface="Times New Roman"/>
                        </a:rPr>
                        <a:t>Model</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1">
                          <a:effectLst/>
                          <a:highlight>
                            <a:srgbClr val="F7F7F7"/>
                          </a:highlight>
                          <a:latin typeface="Times New Roman"/>
                        </a:rPr>
                        <a:t>Metric</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1">
                          <a:effectLst/>
                          <a:highlight>
                            <a:srgbClr val="F7F7F7"/>
                          </a:highlight>
                          <a:latin typeface="Times New Roman"/>
                        </a:rPr>
                        <a:t>Before </a:t>
                      </a:r>
                      <a:r>
                        <a:rPr lang="en-US" sz="1100" b="1" err="1">
                          <a:effectLst/>
                          <a:highlight>
                            <a:srgbClr val="F7F7F7"/>
                          </a:highlight>
                          <a:latin typeface="Times New Roman"/>
                        </a:rPr>
                        <a:t>Hypertuning</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1">
                          <a:effectLst/>
                          <a:highlight>
                            <a:srgbClr val="F7F7F7"/>
                          </a:highlight>
                          <a:latin typeface="Times New Roman"/>
                        </a:rPr>
                        <a:t>After </a:t>
                      </a:r>
                      <a:r>
                        <a:rPr lang="en-US" sz="1100" b="1" err="1">
                          <a:effectLst/>
                          <a:highlight>
                            <a:srgbClr val="F7F7F7"/>
                          </a:highlight>
                          <a:latin typeface="Times New Roman"/>
                        </a:rPr>
                        <a:t>Hypertuning</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3041344108"/>
                  </a:ext>
                </a:extLst>
              </a:tr>
              <a:tr h="172669">
                <a:tc>
                  <a:txBody>
                    <a:bodyPr/>
                    <a:lstStyle/>
                    <a:p>
                      <a:pPr rtl="0" fontAlgn="b"/>
                      <a:r>
                        <a:rPr lang="en-US" sz="1100" b="0">
                          <a:effectLst/>
                          <a:highlight>
                            <a:srgbClr val="F7F7F7"/>
                          </a:highlight>
                          <a:latin typeface="Times New Roman"/>
                        </a:rPr>
                        <a:t>Linear Regression</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MAE (Test)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solidFill>
                            <a:srgbClr val="212121"/>
                          </a:solidFill>
                          <a:effectLst/>
                          <a:highlight>
                            <a:srgbClr val="FFFFFF"/>
                          </a:highlight>
                          <a:latin typeface="Times New Roman"/>
                        </a:rPr>
                        <a:t>148.277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100" b="0">
                          <a:solidFill>
                            <a:srgbClr val="212121"/>
                          </a:solidFill>
                          <a:effectLst/>
                          <a:highlight>
                            <a:srgbClr val="FFFFFF"/>
                          </a:highlight>
                          <a:latin typeface="Times New Roman"/>
                        </a:rPr>
                        <a:t>146.636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95388415"/>
                  </a:ext>
                </a:extLst>
              </a:tr>
              <a:tr h="172669">
                <a:tc>
                  <a:txBody>
                    <a:bodyPr/>
                    <a:lstStyle/>
                    <a:p>
                      <a:pPr rtl="0" fontAlgn="b"/>
                      <a:r>
                        <a:rPr lang="en-US" sz="1100" b="0">
                          <a:effectLst/>
                          <a:highlight>
                            <a:srgbClr val="F7F7F7"/>
                          </a:highlight>
                          <a:latin typeface="Times New Roman"/>
                        </a:rPr>
                        <a:t>Linear Regression</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MAE (Valid)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solidFill>
                            <a:srgbClr val="212121"/>
                          </a:solidFill>
                          <a:effectLst/>
                          <a:highlight>
                            <a:srgbClr val="FFFFFF"/>
                          </a:highlight>
                          <a:latin typeface="Times New Roman"/>
                        </a:rPr>
                        <a:t>152.625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100" b="0">
                          <a:solidFill>
                            <a:srgbClr val="212121"/>
                          </a:solidFill>
                          <a:effectLst/>
                          <a:highlight>
                            <a:srgbClr val="FFFFFF"/>
                          </a:highlight>
                          <a:latin typeface="Times New Roman"/>
                        </a:rPr>
                        <a:t>146.636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73428841"/>
                  </a:ext>
                </a:extLst>
              </a:tr>
              <a:tr h="172669">
                <a:tc>
                  <a:txBody>
                    <a:bodyPr/>
                    <a:lstStyle/>
                    <a:p>
                      <a:pPr rtl="0" fontAlgn="b"/>
                      <a:r>
                        <a:rPr lang="en-US" sz="1100" b="0">
                          <a:effectLst/>
                          <a:highlight>
                            <a:srgbClr val="F7F7F7"/>
                          </a:highlight>
                          <a:latin typeface="Times New Roman"/>
                        </a:rPr>
                        <a:t>Linear Regression</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R2 (Test)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solidFill>
                            <a:srgbClr val="212121"/>
                          </a:solidFill>
                          <a:effectLst/>
                          <a:highlight>
                            <a:srgbClr val="FFFFFF"/>
                          </a:highlight>
                          <a:latin typeface="Times New Roman"/>
                        </a:rPr>
                        <a:t>0.121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100" b="0">
                          <a:solidFill>
                            <a:srgbClr val="212121"/>
                          </a:solidFill>
                          <a:effectLst/>
                          <a:highlight>
                            <a:srgbClr val="FFFFFF"/>
                          </a:highlight>
                          <a:latin typeface="Times New Roman"/>
                        </a:rPr>
                        <a:t>0.129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33828329"/>
                  </a:ext>
                </a:extLst>
              </a:tr>
              <a:tr h="172669">
                <a:tc>
                  <a:txBody>
                    <a:bodyPr/>
                    <a:lstStyle/>
                    <a:p>
                      <a:pPr rtl="0" fontAlgn="b"/>
                      <a:r>
                        <a:rPr lang="en-US" sz="1100" b="0">
                          <a:effectLst/>
                          <a:highlight>
                            <a:srgbClr val="F7F7F7"/>
                          </a:highlight>
                          <a:latin typeface="Times New Roman"/>
                        </a:rPr>
                        <a:t>Linear Regression</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R2 (Valid)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solidFill>
                            <a:srgbClr val="212121"/>
                          </a:solidFill>
                          <a:effectLst/>
                          <a:highlight>
                            <a:srgbClr val="FFFFFF"/>
                          </a:highlight>
                          <a:latin typeface="Times New Roman"/>
                        </a:rPr>
                        <a:t>0.09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100" b="0">
                          <a:solidFill>
                            <a:srgbClr val="212121"/>
                          </a:solidFill>
                          <a:effectLst/>
                          <a:highlight>
                            <a:srgbClr val="FFFFFF"/>
                          </a:highlight>
                          <a:latin typeface="Times New Roman"/>
                        </a:rPr>
                        <a:t>0.107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71828827"/>
                  </a:ext>
                </a:extLst>
              </a:tr>
              <a:tr h="172669">
                <a:tc>
                  <a:txBody>
                    <a:bodyPr/>
                    <a:lstStyle/>
                    <a:p>
                      <a:pPr rtl="0" fontAlgn="b"/>
                      <a:r>
                        <a:rPr lang="en-US" sz="1100" b="0">
                          <a:effectLst/>
                          <a:highlight>
                            <a:srgbClr val="F7F7F7"/>
                          </a:highlight>
                          <a:latin typeface="Times New Roman"/>
                        </a:rPr>
                        <a:t>Random Forest Regressor</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MAE (Test)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102.965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101.609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3325004495"/>
                  </a:ext>
                </a:extLst>
              </a:tr>
              <a:tr h="172669">
                <a:tc>
                  <a:txBody>
                    <a:bodyPr/>
                    <a:lstStyle/>
                    <a:p>
                      <a:pPr rtl="0" fontAlgn="b"/>
                      <a:r>
                        <a:rPr lang="en-US" sz="1100" b="0">
                          <a:effectLst/>
                          <a:highlight>
                            <a:srgbClr val="F7F7F7"/>
                          </a:highlight>
                          <a:latin typeface="Times New Roman"/>
                        </a:rPr>
                        <a:t>Random Forest Regressor</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MAE (Valid)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108.843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106.459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1934847200"/>
                  </a:ext>
                </a:extLst>
              </a:tr>
              <a:tr h="172669">
                <a:tc>
                  <a:txBody>
                    <a:bodyPr/>
                    <a:lstStyle/>
                    <a:p>
                      <a:pPr rtl="0" fontAlgn="b"/>
                      <a:r>
                        <a:rPr lang="en-US" sz="1100" b="0">
                          <a:effectLst/>
                          <a:highlight>
                            <a:srgbClr val="F7F7F7"/>
                          </a:highlight>
                          <a:latin typeface="Times New Roman"/>
                        </a:rPr>
                        <a:t>Random Forest Regressor</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R2 (Test)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0.055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0.333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3943977836"/>
                  </a:ext>
                </a:extLst>
              </a:tr>
              <a:tr h="172669">
                <a:tc>
                  <a:txBody>
                    <a:bodyPr/>
                    <a:lstStyle/>
                    <a:p>
                      <a:pPr rtl="0" fontAlgn="b"/>
                      <a:r>
                        <a:rPr lang="en-US" sz="1100" b="0">
                          <a:effectLst/>
                          <a:highlight>
                            <a:srgbClr val="F7F7F7"/>
                          </a:highlight>
                          <a:latin typeface="Times New Roman"/>
                        </a:rPr>
                        <a:t>Random Forest Regressor</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R2 (Valid)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0.012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0.186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3948250411"/>
                  </a:ext>
                </a:extLst>
              </a:tr>
              <a:tr h="172669">
                <a:tc>
                  <a:txBody>
                    <a:bodyPr/>
                    <a:lstStyle/>
                    <a:p>
                      <a:pPr rtl="0" fontAlgn="b"/>
                      <a:r>
                        <a:rPr lang="en-US" sz="1100" b="0" err="1">
                          <a:effectLst/>
                          <a:highlight>
                            <a:srgbClr val="F7F7F7"/>
                          </a:highlight>
                          <a:latin typeface="Times New Roman"/>
                        </a:rPr>
                        <a:t>XGBoost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MAE (Test)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114.708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126.667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3812321108"/>
                  </a:ext>
                </a:extLst>
              </a:tr>
              <a:tr h="172669">
                <a:tc>
                  <a:txBody>
                    <a:bodyPr/>
                    <a:lstStyle/>
                    <a:p>
                      <a:pPr rtl="0" fontAlgn="b"/>
                      <a:r>
                        <a:rPr lang="en-US" sz="1100" b="0" err="1">
                          <a:effectLst/>
                          <a:highlight>
                            <a:srgbClr val="F7F7F7"/>
                          </a:highlight>
                          <a:latin typeface="Times New Roman"/>
                        </a:rPr>
                        <a:t>XGBoost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MAE (Valid)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118.032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132.166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1547216964"/>
                  </a:ext>
                </a:extLst>
              </a:tr>
              <a:tr h="172669">
                <a:tc>
                  <a:txBody>
                    <a:bodyPr/>
                    <a:lstStyle/>
                    <a:p>
                      <a:pPr rtl="0" fontAlgn="b"/>
                      <a:r>
                        <a:rPr lang="en-US" sz="1100" b="0" err="1">
                          <a:effectLst/>
                          <a:highlight>
                            <a:srgbClr val="F7F7F7"/>
                          </a:highlight>
                          <a:latin typeface="Times New Roman"/>
                        </a:rPr>
                        <a:t>XGBoost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R2 (Test)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0.105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0.223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139903964"/>
                  </a:ext>
                </a:extLst>
              </a:tr>
              <a:tr h="172669">
                <a:tc>
                  <a:txBody>
                    <a:bodyPr/>
                    <a:lstStyle/>
                    <a:p>
                      <a:pPr rtl="0" fontAlgn="b"/>
                      <a:r>
                        <a:rPr lang="en-US" sz="1100" b="0" err="1">
                          <a:effectLst/>
                          <a:highlight>
                            <a:srgbClr val="F7F7F7"/>
                          </a:highlight>
                          <a:latin typeface="Times New Roman"/>
                        </a:rPr>
                        <a:t>XGBoost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1100" b="0">
                          <a:effectLst/>
                          <a:highlight>
                            <a:srgbClr val="F7F7F7"/>
                          </a:highlight>
                          <a:latin typeface="Times New Roman"/>
                        </a:rPr>
                        <a:t>R2 (Valid)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0.025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algn="ctr" rtl="0" fontAlgn="b"/>
                      <a:r>
                        <a:rPr lang="en-US" sz="1100" b="0">
                          <a:effectLst/>
                          <a:highlight>
                            <a:srgbClr val="F7F7F7"/>
                          </a:highlight>
                          <a:latin typeface="Times New Roman"/>
                        </a:rPr>
                        <a:t>0.151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extLst>
                  <a:ext uri="{0D108BD9-81ED-4DB2-BD59-A6C34878D82A}">
                    <a16:rowId xmlns:a16="http://schemas.microsoft.com/office/drawing/2014/main" val="704099226"/>
                  </a:ext>
                </a:extLst>
              </a:tr>
            </a:tbl>
          </a:graphicData>
        </a:graphic>
      </p:graphicFrame>
    </p:spTree>
    <p:extLst>
      <p:ext uri="{BB962C8B-B14F-4D97-AF65-F5344CB8AC3E}">
        <p14:creationId xmlns:p14="http://schemas.microsoft.com/office/powerpoint/2010/main" val="2993733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9" name="Rectangle 168">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1" name="Rectangle 17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5E28C1-A867-CB10-F149-DCF5AA2A8B25}"/>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b="1"/>
              <a:t>In-Depth Analysis: Zillow and Airbnb</a:t>
            </a:r>
          </a:p>
        </p:txBody>
      </p:sp>
      <p:sp>
        <p:nvSpPr>
          <p:cNvPr id="173" name="Rectangle 17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5" name="Rectangle 17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783D406-F469-CA85-406F-F462F4E2D063}"/>
              </a:ext>
            </a:extLst>
          </p:cNvPr>
          <p:cNvSpPr txBox="1"/>
          <p:nvPr/>
        </p:nvSpPr>
        <p:spPr>
          <a:xfrm>
            <a:off x="5112158" y="472389"/>
            <a:ext cx="6448328" cy="198226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indent="-228600">
              <a:spcAft>
                <a:spcPts val="600"/>
              </a:spcAft>
              <a:buFont typeface="Wingdings" panose="020B0604020202020204" pitchFamily="34" charset="0"/>
              <a:buChar char="Ø"/>
            </a:pPr>
            <a:r>
              <a:rPr lang="en-US" sz="1000">
                <a:latin typeface="Times New Roman"/>
                <a:cs typeface="Times New Roman"/>
              </a:rPr>
              <a:t>AIRBNB DASHBOARD: </a:t>
            </a:r>
            <a:r>
              <a:rPr lang="en-US" sz="1000">
                <a:latin typeface="Times New Roman"/>
                <a:cs typeface="Times New Roman"/>
                <a:hlinkClick r:id="rId2"/>
              </a:rPr>
              <a:t>Airbnb Dashboard</a:t>
            </a:r>
            <a:endParaRPr lang="en-US" sz="1000">
              <a:latin typeface="Times New Roman"/>
              <a:cs typeface="Times New Roman"/>
            </a:endParaRPr>
          </a:p>
          <a:p>
            <a:pPr marL="628650" lvl="1" indent="-228600">
              <a:spcAft>
                <a:spcPts val="600"/>
              </a:spcAft>
              <a:buFont typeface="Arial" panose="020B0604020202020204" pitchFamily="34" charset="0"/>
              <a:buChar char="•"/>
            </a:pPr>
            <a:r>
              <a:rPr lang="en-US" sz="1000">
                <a:latin typeface="Times New Roman"/>
                <a:cs typeface="Times New Roman"/>
              </a:rPr>
              <a:t>Indicates an increase in listings as the number of beds and review ratings increase across cities </a:t>
            </a:r>
          </a:p>
          <a:p>
            <a:pPr marL="628650" lvl="1" indent="-228600">
              <a:spcAft>
                <a:spcPts val="600"/>
              </a:spcAft>
              <a:buFont typeface="Arial" panose="020B0604020202020204" pitchFamily="34" charset="0"/>
              <a:buChar char="•"/>
            </a:pPr>
            <a:r>
              <a:rPr lang="en-US" sz="1000" err="1">
                <a:latin typeface="Times New Roman"/>
                <a:cs typeface="Times New Roman"/>
              </a:rPr>
              <a:t>review_scores_rating</a:t>
            </a:r>
            <a:r>
              <a:rPr lang="en-US" sz="1000">
                <a:latin typeface="Times New Roman"/>
                <a:cs typeface="Times New Roman"/>
              </a:rPr>
              <a:t> impacts average availability days and shared rooms having the highest average minimum nights.</a:t>
            </a:r>
          </a:p>
          <a:p>
            <a:pPr indent="-228600">
              <a:spcAft>
                <a:spcPts val="600"/>
              </a:spcAft>
              <a:buFont typeface="Wingdings" panose="020B0604020202020204" pitchFamily="34" charset="0"/>
              <a:buChar char="Ø"/>
            </a:pPr>
            <a:r>
              <a:rPr lang="en-US" sz="1000">
                <a:latin typeface="Times New Roman"/>
                <a:cs typeface="Times New Roman"/>
              </a:rPr>
              <a:t>ZILLOW DASHBOARD: </a:t>
            </a:r>
            <a:r>
              <a:rPr lang="en-US" sz="1000">
                <a:latin typeface="Times New Roman"/>
                <a:cs typeface="Times New Roman"/>
                <a:hlinkClick r:id="rId3"/>
              </a:rPr>
              <a:t>Zillow Dashboard</a:t>
            </a:r>
            <a:r>
              <a:rPr lang="en-US" sz="1000">
                <a:latin typeface="Times New Roman"/>
                <a:cs typeface="Times New Roman"/>
              </a:rPr>
              <a:t> </a:t>
            </a:r>
          </a:p>
          <a:p>
            <a:pPr marL="628650" lvl="1" indent="-228600">
              <a:spcAft>
                <a:spcPts val="600"/>
              </a:spcAft>
              <a:buFont typeface="Arial" panose="020B0604020202020204" pitchFamily="34" charset="0"/>
              <a:buChar char="•"/>
            </a:pPr>
            <a:r>
              <a:rPr lang="en-US" sz="1000">
                <a:latin typeface="Times New Roman"/>
                <a:cs typeface="Times New Roman"/>
              </a:rPr>
              <a:t>Filters property data by the number of beds. </a:t>
            </a:r>
          </a:p>
          <a:p>
            <a:pPr marL="628650" lvl="1" indent="-228600">
              <a:spcAft>
                <a:spcPts val="600"/>
              </a:spcAft>
              <a:buFont typeface="Arial" panose="020B0604020202020204" pitchFamily="34" charset="0"/>
              <a:buChar char="•"/>
            </a:pPr>
            <a:r>
              <a:rPr lang="en-US" sz="1000">
                <a:latin typeface="Times New Roman"/>
                <a:cs typeface="Times New Roman"/>
              </a:rPr>
              <a:t>The </a:t>
            </a:r>
            <a:r>
              <a:rPr lang="en-US" sz="1000" err="1">
                <a:latin typeface="Times New Roman"/>
                <a:cs typeface="Times New Roman"/>
              </a:rPr>
              <a:t>SizeRank</a:t>
            </a:r>
            <a:r>
              <a:rPr lang="en-US" sz="1000">
                <a:latin typeface="Times New Roman"/>
                <a:cs typeface="Times New Roman"/>
              </a:rPr>
              <a:t> positively influences sales prices; New York, Los Angeles, and Denver lead property growth; </a:t>
            </a:r>
          </a:p>
          <a:p>
            <a:pPr marL="628650" lvl="1" indent="-228600">
              <a:spcAft>
                <a:spcPts val="600"/>
              </a:spcAft>
              <a:buFont typeface="Arial" panose="020B0604020202020204" pitchFamily="34" charset="0"/>
              <a:buChar char="•"/>
            </a:pPr>
            <a:r>
              <a:rPr lang="en-US" sz="1000">
                <a:latin typeface="Times New Roman"/>
                <a:cs typeface="Times New Roman"/>
              </a:rPr>
              <a:t>Properties with </a:t>
            </a:r>
            <a:r>
              <a:rPr lang="en-US" sz="1000" err="1">
                <a:latin typeface="Times New Roman"/>
                <a:cs typeface="Times New Roman"/>
              </a:rPr>
              <a:t>SizeRank</a:t>
            </a:r>
            <a:r>
              <a:rPr lang="en-US" sz="1000">
                <a:latin typeface="Times New Roman"/>
                <a:cs typeface="Times New Roman"/>
              </a:rPr>
              <a:t> 17-199 exhibit the highest average value.</a:t>
            </a:r>
          </a:p>
        </p:txBody>
      </p:sp>
      <p:pic>
        <p:nvPicPr>
          <p:cNvPr id="8" name="Picture 7" descr="A screenshot of a computer&#10;&#10;Description automatically generated">
            <a:extLst>
              <a:ext uri="{FF2B5EF4-FFF2-40B4-BE49-F238E27FC236}">
                <a16:creationId xmlns:a16="http://schemas.microsoft.com/office/drawing/2014/main" id="{73B8C066-495E-06D2-B147-D0DA8C15421B}"/>
              </a:ext>
            </a:extLst>
          </p:cNvPr>
          <p:cNvPicPr>
            <a:picLocks noChangeAspect="1"/>
          </p:cNvPicPr>
          <p:nvPr/>
        </p:nvPicPr>
        <p:blipFill rotWithShape="1">
          <a:blip r:embed="rId4"/>
          <a:srcRect r="3076" b="1"/>
          <a:stretch/>
        </p:blipFill>
        <p:spPr>
          <a:xfrm>
            <a:off x="6239653" y="2771189"/>
            <a:ext cx="5481509" cy="341294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386013D-C667-F65D-FDF8-4094FFD8D65F}"/>
              </a:ext>
            </a:extLst>
          </p:cNvPr>
          <p:cNvPicPr>
            <a:picLocks noChangeAspect="1"/>
          </p:cNvPicPr>
          <p:nvPr/>
        </p:nvPicPr>
        <p:blipFill rotWithShape="1">
          <a:blip r:embed="rId5"/>
          <a:srcRect r="3076" b="1"/>
          <a:stretch/>
        </p:blipFill>
        <p:spPr>
          <a:xfrm>
            <a:off x="608399" y="2776577"/>
            <a:ext cx="5507564" cy="3432917"/>
          </a:xfrm>
          <a:prstGeom prst="rect">
            <a:avLst/>
          </a:prstGeom>
        </p:spPr>
      </p:pic>
      <p:sp>
        <p:nvSpPr>
          <p:cNvPr id="4" name="Footer Placeholder 3">
            <a:extLst>
              <a:ext uri="{FF2B5EF4-FFF2-40B4-BE49-F238E27FC236}">
                <a16:creationId xmlns:a16="http://schemas.microsoft.com/office/drawing/2014/main" id="{DDC508EF-C963-6BCF-4375-63E856B5B92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chemeClr val="tx1">
                    <a:lumMod val="50000"/>
                    <a:lumOff val="50000"/>
                  </a:schemeClr>
                </a:solidFill>
                <a:latin typeface="+mn-lt"/>
                <a:ea typeface="+mn-ea"/>
                <a:cs typeface="+mn-cs"/>
              </a:rPr>
              <a:t>Real Estate Insights: Predictive Analytics for Airbnb and Zillow Listings​</a:t>
            </a:r>
          </a:p>
        </p:txBody>
      </p:sp>
      <p:sp>
        <p:nvSpPr>
          <p:cNvPr id="5" name="Slide Number Placeholder 4">
            <a:extLst>
              <a:ext uri="{FF2B5EF4-FFF2-40B4-BE49-F238E27FC236}">
                <a16:creationId xmlns:a16="http://schemas.microsoft.com/office/drawing/2014/main" id="{84B5E075-D210-C407-A0A5-C1F0BD13EE19}"/>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330EA680-D336-4FF7-8B7A-9848BB0A1C32}" type="slidenum">
              <a:rPr lang="en-US">
                <a:solidFill>
                  <a:schemeClr val="tx1">
                    <a:lumMod val="50000"/>
                    <a:lumOff val="50000"/>
                  </a:schemeClr>
                </a:solidFill>
              </a:rPr>
              <a:pPr>
                <a:spcAft>
                  <a:spcPts val="600"/>
                </a:spcAft>
              </a:pPr>
              <a:t>17</a:t>
            </a:fld>
            <a:endParaRPr lang="en-US">
              <a:solidFill>
                <a:schemeClr val="tx1">
                  <a:lumMod val="50000"/>
                  <a:lumOff val="50000"/>
                </a:schemeClr>
              </a:solidFill>
            </a:endParaRPr>
          </a:p>
        </p:txBody>
      </p:sp>
    </p:spTree>
    <p:extLst>
      <p:ext uri="{BB962C8B-B14F-4D97-AF65-F5344CB8AC3E}">
        <p14:creationId xmlns:p14="http://schemas.microsoft.com/office/powerpoint/2010/main" val="1347836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752B11-4B44-0B2B-4F0F-46F28E31A9CB}"/>
              </a:ext>
            </a:extLst>
          </p:cNvPr>
          <p:cNvSpPr>
            <a:spLocks noGrp="1"/>
          </p:cNvSpPr>
          <p:nvPr>
            <p:ph type="title"/>
          </p:nvPr>
        </p:nvSpPr>
        <p:spPr>
          <a:xfrm>
            <a:off x="804672" y="338328"/>
            <a:ext cx="5011473" cy="1773936"/>
          </a:xfrm>
        </p:spPr>
        <p:txBody>
          <a:bodyPr vert="horz" lIns="91440" tIns="45720" rIns="91440" bIns="45720" rtlCol="0" anchor="ctr">
            <a:normAutofit/>
          </a:bodyPr>
          <a:lstStyle/>
          <a:p>
            <a:r>
              <a:rPr lang="en-US" sz="3600" b="1">
                <a:solidFill>
                  <a:schemeClr val="tx2"/>
                </a:solidFill>
              </a:rPr>
              <a:t>Analyzing and Predicting Trends: A Comparative Study</a:t>
            </a:r>
          </a:p>
        </p:txBody>
      </p:sp>
      <p:grpSp>
        <p:nvGrpSpPr>
          <p:cNvPr id="124" name="Group 123">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18" name="Freeform: Shape 117">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Shape 124">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21" name="Freeform: Shape 120">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B488238-4808-5C89-5DFF-A6889CBADA16}"/>
              </a:ext>
            </a:extLst>
          </p:cNvPr>
          <p:cNvSpPr txBox="1"/>
          <p:nvPr/>
        </p:nvSpPr>
        <p:spPr>
          <a:xfrm>
            <a:off x="6077962" y="302658"/>
            <a:ext cx="5771605" cy="221583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indent="-228600">
              <a:lnSpc>
                <a:spcPct val="90000"/>
              </a:lnSpc>
              <a:spcAft>
                <a:spcPts val="600"/>
              </a:spcAft>
              <a:buFont typeface="Wingdings" panose="020B0604020202020204" pitchFamily="34" charset="0"/>
              <a:buChar char="Ø"/>
            </a:pPr>
            <a:endParaRPr lang="en-US" sz="1000">
              <a:solidFill>
                <a:schemeClr val="tx2"/>
              </a:solidFill>
              <a:latin typeface="Times New Roman"/>
              <a:cs typeface="Times New Roman"/>
            </a:endParaRPr>
          </a:p>
          <a:p>
            <a:pPr indent="-228600">
              <a:lnSpc>
                <a:spcPct val="90000"/>
              </a:lnSpc>
              <a:spcAft>
                <a:spcPts val="600"/>
              </a:spcAft>
              <a:buFont typeface="Wingdings" panose="020B0604020202020204" pitchFamily="34" charset="0"/>
              <a:buChar char="Ø"/>
            </a:pPr>
            <a:r>
              <a:rPr lang="en-US" sz="1000">
                <a:solidFill>
                  <a:schemeClr val="tx2"/>
                </a:solidFill>
                <a:latin typeface="Times New Roman"/>
                <a:cs typeface="Times New Roman"/>
              </a:rPr>
              <a:t>COMPARISON DASHBOARD:  </a:t>
            </a:r>
            <a:r>
              <a:rPr lang="en-US" sz="1000">
                <a:solidFill>
                  <a:schemeClr val="tx2"/>
                </a:solidFill>
                <a:latin typeface="Times New Roman"/>
                <a:cs typeface="Times New Roman"/>
                <a:hlinkClick r:id="rId3">
                  <a:extLst>
                    <a:ext uri="{A12FA001-AC4F-418D-AE19-62706E023703}">
                      <ahyp:hlinkClr xmlns:ahyp="http://schemas.microsoft.com/office/drawing/2018/hyperlinkcolor" val="tx"/>
                    </a:ext>
                  </a:extLst>
                </a:hlinkClick>
              </a:rPr>
              <a:t>Comparison Dashboard</a:t>
            </a:r>
            <a:endParaRPr lang="en-US" sz="1000">
              <a:solidFill>
                <a:schemeClr val="tx2"/>
              </a:solidFill>
              <a:latin typeface="Times New Roman"/>
              <a:cs typeface="Times New Roman"/>
            </a:endParaRPr>
          </a:p>
          <a:p>
            <a:pPr marL="742950" lvl="1" indent="-228600">
              <a:lnSpc>
                <a:spcPct val="90000"/>
              </a:lnSpc>
              <a:spcAft>
                <a:spcPts val="600"/>
              </a:spcAft>
              <a:buFont typeface="Arial" panose="020B0604020202020204" pitchFamily="34" charset="0"/>
              <a:buChar char="•"/>
            </a:pPr>
            <a:r>
              <a:rPr lang="en-US" sz="1000">
                <a:solidFill>
                  <a:schemeClr val="tx2"/>
                </a:solidFill>
                <a:latin typeface="Times New Roman"/>
                <a:cs typeface="Times New Roman"/>
              </a:rPr>
              <a:t>Allows comparing Airbnb average costs and Zillow average values across different cities and number of beds.</a:t>
            </a:r>
          </a:p>
          <a:p>
            <a:pPr marL="742950" lvl="1" indent="-228600">
              <a:lnSpc>
                <a:spcPct val="90000"/>
              </a:lnSpc>
              <a:spcAft>
                <a:spcPts val="600"/>
              </a:spcAft>
              <a:buFont typeface="Arial" panose="020B0604020202020204" pitchFamily="34" charset="0"/>
              <a:buChar char="•"/>
            </a:pPr>
            <a:r>
              <a:rPr lang="en-US" sz="1000">
                <a:solidFill>
                  <a:schemeClr val="tx2"/>
                </a:solidFill>
                <a:latin typeface="Times New Roman"/>
                <a:cs typeface="Times New Roman"/>
              </a:rPr>
              <a:t>As observed the rent rises along with Zillow value in comparison.</a:t>
            </a:r>
          </a:p>
          <a:p>
            <a:pPr indent="-228600">
              <a:lnSpc>
                <a:spcPct val="90000"/>
              </a:lnSpc>
              <a:spcAft>
                <a:spcPts val="600"/>
              </a:spcAft>
              <a:buFont typeface="Wingdings" panose="020B0604020202020204" pitchFamily="34" charset="0"/>
              <a:buChar char="Ø"/>
            </a:pPr>
            <a:endParaRPr lang="en-US" sz="1000">
              <a:solidFill>
                <a:schemeClr val="tx2"/>
              </a:solidFill>
              <a:latin typeface="Times New Roman"/>
              <a:cs typeface="Times New Roman"/>
            </a:endParaRPr>
          </a:p>
          <a:p>
            <a:pPr indent="-228600">
              <a:lnSpc>
                <a:spcPct val="90000"/>
              </a:lnSpc>
              <a:spcAft>
                <a:spcPts val="600"/>
              </a:spcAft>
              <a:buFont typeface="Wingdings" panose="020B0604020202020204" pitchFamily="34" charset="0"/>
              <a:buChar char="Ø"/>
            </a:pPr>
            <a:r>
              <a:rPr lang="en-US" sz="1000">
                <a:solidFill>
                  <a:schemeClr val="tx2"/>
                </a:solidFill>
                <a:latin typeface="Times New Roman"/>
                <a:cs typeface="Times New Roman"/>
              </a:rPr>
              <a:t>PREDICTION DASHBOARD: </a:t>
            </a:r>
            <a:r>
              <a:rPr lang="en-US" sz="1000">
                <a:solidFill>
                  <a:schemeClr val="tx2"/>
                </a:solidFill>
                <a:latin typeface="Times New Roman"/>
                <a:cs typeface="Times New Roman"/>
                <a:hlinkClick r:id="rId4">
                  <a:extLst>
                    <a:ext uri="{A12FA001-AC4F-418D-AE19-62706E023703}">
                      <ahyp:hlinkClr xmlns:ahyp="http://schemas.microsoft.com/office/drawing/2018/hyperlinkcolor" val="tx"/>
                    </a:ext>
                  </a:extLst>
                </a:hlinkClick>
              </a:rPr>
              <a:t>Prediction Dashboard</a:t>
            </a:r>
            <a:endParaRPr lang="en-US" sz="1000">
              <a:solidFill>
                <a:schemeClr val="tx2"/>
              </a:solidFill>
              <a:latin typeface="Times New Roman"/>
              <a:cs typeface="Times New Roman"/>
            </a:endParaRPr>
          </a:p>
          <a:p>
            <a:pPr marL="742950" lvl="1" indent="-228600">
              <a:lnSpc>
                <a:spcPct val="90000"/>
              </a:lnSpc>
              <a:spcAft>
                <a:spcPts val="600"/>
              </a:spcAft>
              <a:buFont typeface="Arial" panose="020B0604020202020204" pitchFamily="34" charset="0"/>
              <a:buChar char="•"/>
            </a:pPr>
            <a:r>
              <a:rPr lang="en-US" sz="1000">
                <a:solidFill>
                  <a:schemeClr val="tx2"/>
                </a:solidFill>
                <a:latin typeface="Times New Roman"/>
                <a:cs typeface="Times New Roman"/>
              </a:rPr>
              <a:t>It predicts Zillow Home Value Index on comparison with </a:t>
            </a:r>
            <a:r>
              <a:rPr lang="en-US" sz="1000" err="1">
                <a:solidFill>
                  <a:schemeClr val="tx2"/>
                </a:solidFill>
                <a:latin typeface="Times New Roman"/>
                <a:cs typeface="Times New Roman"/>
              </a:rPr>
              <a:t>airbnb</a:t>
            </a:r>
            <a:r>
              <a:rPr lang="en-US" sz="1000">
                <a:solidFill>
                  <a:schemeClr val="tx2"/>
                </a:solidFill>
                <a:latin typeface="Times New Roman"/>
                <a:cs typeface="Times New Roman"/>
              </a:rPr>
              <a:t> to analyze the trend of change between the two values by city. </a:t>
            </a:r>
          </a:p>
          <a:p>
            <a:pPr marL="742950" lvl="1" indent="-228600">
              <a:lnSpc>
                <a:spcPct val="90000"/>
              </a:lnSpc>
              <a:spcAft>
                <a:spcPts val="600"/>
              </a:spcAft>
              <a:buFont typeface="Arial" panose="020B0604020202020204" pitchFamily="34" charset="0"/>
              <a:buChar char="•"/>
            </a:pPr>
            <a:r>
              <a:rPr lang="en-US" sz="1000">
                <a:solidFill>
                  <a:schemeClr val="tx2"/>
                </a:solidFill>
                <a:latin typeface="Times New Roman"/>
                <a:cs typeface="Times New Roman"/>
              </a:rPr>
              <a:t>It shows Los Angeles has the highest predicted maximum Zillow value around $2.13M, while Boston has the lowest around $0.6M.</a:t>
            </a:r>
          </a:p>
          <a:p>
            <a:pPr marL="742950" lvl="1" indent="-228600">
              <a:lnSpc>
                <a:spcPct val="90000"/>
              </a:lnSpc>
              <a:spcAft>
                <a:spcPts val="600"/>
              </a:spcAft>
              <a:buFont typeface="Arial" panose="020B0604020202020204" pitchFamily="34" charset="0"/>
              <a:buChar char="•"/>
            </a:pPr>
            <a:r>
              <a:rPr lang="en-US" sz="1000">
                <a:solidFill>
                  <a:schemeClr val="tx2"/>
                </a:solidFill>
                <a:latin typeface="Times New Roman"/>
                <a:cs typeface="Times New Roman"/>
              </a:rPr>
              <a:t>It also identifies New York as having the highest average Airbnb costs.</a:t>
            </a:r>
          </a:p>
          <a:p>
            <a:pPr indent="-228600">
              <a:lnSpc>
                <a:spcPct val="90000"/>
              </a:lnSpc>
              <a:spcAft>
                <a:spcPts val="600"/>
              </a:spcAft>
              <a:buFont typeface="Wingdings" panose="020B0604020202020204" pitchFamily="34" charset="0"/>
              <a:buChar char="Ø"/>
            </a:pPr>
            <a:endParaRPr lang="en-US" sz="1000">
              <a:solidFill>
                <a:schemeClr val="tx2"/>
              </a:solidFill>
              <a:latin typeface="Times New Roman"/>
              <a:cs typeface="Times New Roman"/>
            </a:endParaRPr>
          </a:p>
          <a:p>
            <a:pPr indent="-228600">
              <a:lnSpc>
                <a:spcPct val="90000"/>
              </a:lnSpc>
              <a:spcAft>
                <a:spcPts val="600"/>
              </a:spcAft>
              <a:buFont typeface="Wingdings" panose="020B0604020202020204" pitchFamily="34" charset="0"/>
              <a:buChar char="Ø"/>
            </a:pPr>
            <a:endParaRPr lang="en-US" sz="1000">
              <a:solidFill>
                <a:schemeClr val="tx2"/>
              </a:solidFill>
              <a:latin typeface="Times New Roman"/>
              <a:cs typeface="Times New Roman"/>
            </a:endParaRPr>
          </a:p>
        </p:txBody>
      </p:sp>
      <p:pic>
        <p:nvPicPr>
          <p:cNvPr id="7" name="Picture 6" descr="A screenshot of a computer&#10;&#10;Description automatically generated">
            <a:extLst>
              <a:ext uri="{FF2B5EF4-FFF2-40B4-BE49-F238E27FC236}">
                <a16:creationId xmlns:a16="http://schemas.microsoft.com/office/drawing/2014/main" id="{540C5353-08B3-97E4-5CFF-2D7933162872}"/>
              </a:ext>
            </a:extLst>
          </p:cNvPr>
          <p:cNvPicPr>
            <a:picLocks noChangeAspect="1"/>
          </p:cNvPicPr>
          <p:nvPr/>
        </p:nvPicPr>
        <p:blipFill rotWithShape="1">
          <a:blip r:embed="rId5"/>
          <a:srcRect r="3076" b="1"/>
          <a:stretch/>
        </p:blipFill>
        <p:spPr>
          <a:xfrm>
            <a:off x="6354555" y="2608767"/>
            <a:ext cx="5516284" cy="3542872"/>
          </a:xfrm>
          <a:prstGeom prst="rect">
            <a:avLst/>
          </a:prstGeom>
        </p:spPr>
      </p:pic>
      <p:pic>
        <p:nvPicPr>
          <p:cNvPr id="6" name="Picture 5" descr="A screenshot of a graph&#10;&#10;Description automatically generated">
            <a:extLst>
              <a:ext uri="{FF2B5EF4-FFF2-40B4-BE49-F238E27FC236}">
                <a16:creationId xmlns:a16="http://schemas.microsoft.com/office/drawing/2014/main" id="{9C981E6E-8B9C-B598-7FCF-94E172276391}"/>
              </a:ext>
            </a:extLst>
          </p:cNvPr>
          <p:cNvPicPr>
            <a:picLocks noChangeAspect="1"/>
          </p:cNvPicPr>
          <p:nvPr/>
        </p:nvPicPr>
        <p:blipFill rotWithShape="1">
          <a:blip r:embed="rId6"/>
          <a:srcRect r="3076" b="1"/>
          <a:stretch/>
        </p:blipFill>
        <p:spPr>
          <a:xfrm>
            <a:off x="419696" y="2621903"/>
            <a:ext cx="5785612" cy="3529735"/>
          </a:xfrm>
          <a:prstGeom prst="rect">
            <a:avLst/>
          </a:prstGeom>
        </p:spPr>
      </p:pic>
      <p:sp>
        <p:nvSpPr>
          <p:cNvPr id="4" name="Footer Placeholder 3">
            <a:extLst>
              <a:ext uri="{FF2B5EF4-FFF2-40B4-BE49-F238E27FC236}">
                <a16:creationId xmlns:a16="http://schemas.microsoft.com/office/drawing/2014/main" id="{04E7289E-169D-AF8E-F4B0-BFADF0F486E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Real Estate Insights: Predictive Analytics for Airbnb and Zillow Listings​</a:t>
            </a:r>
          </a:p>
        </p:txBody>
      </p:sp>
      <p:sp>
        <p:nvSpPr>
          <p:cNvPr id="5" name="Slide Number Placeholder 4">
            <a:extLst>
              <a:ext uri="{FF2B5EF4-FFF2-40B4-BE49-F238E27FC236}">
                <a16:creationId xmlns:a16="http://schemas.microsoft.com/office/drawing/2014/main" id="{1DDE60AE-31EA-0233-8037-FFA2DB02D1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solidFill>
                  <a:schemeClr val="tx1">
                    <a:tint val="75000"/>
                  </a:schemeClr>
                </a:solidFill>
              </a:rPr>
              <a:pPr>
                <a:spcAft>
                  <a:spcPts val="600"/>
                </a:spcAft>
              </a:pPr>
              <a:t>18</a:t>
            </a:fld>
            <a:endParaRPr lang="en-US">
              <a:solidFill>
                <a:schemeClr val="tx1">
                  <a:tint val="75000"/>
                </a:schemeClr>
              </a:solidFill>
            </a:endParaRPr>
          </a:p>
        </p:txBody>
      </p:sp>
    </p:spTree>
    <p:extLst>
      <p:ext uri="{BB962C8B-B14F-4D97-AF65-F5344CB8AC3E}">
        <p14:creationId xmlns:p14="http://schemas.microsoft.com/office/powerpoint/2010/main" val="3777133932"/>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4C7E-5390-201F-2ECC-F1FFF5721E22}"/>
              </a:ext>
            </a:extLst>
          </p:cNvPr>
          <p:cNvSpPr>
            <a:spLocks noGrp="1"/>
          </p:cNvSpPr>
          <p:nvPr>
            <p:ph type="title"/>
          </p:nvPr>
        </p:nvSpPr>
        <p:spPr/>
        <p:txBody>
          <a:bodyPr/>
          <a:lstStyle/>
          <a:p>
            <a:r>
              <a:rPr lang="en-US" b="1"/>
              <a:t>Discussions</a:t>
            </a:r>
          </a:p>
        </p:txBody>
      </p:sp>
      <p:graphicFrame>
        <p:nvGraphicFramePr>
          <p:cNvPr id="39" name="Content Placeholder 2">
            <a:extLst>
              <a:ext uri="{FF2B5EF4-FFF2-40B4-BE49-F238E27FC236}">
                <a16:creationId xmlns:a16="http://schemas.microsoft.com/office/drawing/2014/main" id="{11F1F5D7-1202-8E6C-8890-EF23F412C71D}"/>
              </a:ext>
            </a:extLst>
          </p:cNvPr>
          <p:cNvGraphicFramePr>
            <a:graphicFrameLocks noGrp="1"/>
          </p:cNvGraphicFramePr>
          <p:nvPr>
            <p:ph idx="1"/>
            <p:extLst>
              <p:ext uri="{D42A27DB-BD31-4B8C-83A1-F6EECF244321}">
                <p14:modId xmlns:p14="http://schemas.microsoft.com/office/powerpoint/2010/main" val="3418745198"/>
              </p:ext>
            </p:extLst>
          </p:nvPr>
        </p:nvGraphicFramePr>
        <p:xfrm>
          <a:off x="1419386" y="1825625"/>
          <a:ext cx="965027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9DE8C3AA-75CB-0C77-925D-CBF9B7A51D0F}"/>
              </a:ext>
            </a:extLst>
          </p:cNvPr>
          <p:cNvSpPr>
            <a:spLocks noGrp="1"/>
          </p:cNvSpPr>
          <p:nvPr>
            <p:ph type="sldNum" sz="quarter" idx="12"/>
          </p:nvPr>
        </p:nvSpPr>
        <p:spPr/>
        <p:txBody>
          <a:bodyPr/>
          <a:lstStyle/>
          <a:p>
            <a:fld id="{330EA680-D336-4FF7-8B7A-9848BB0A1C32}" type="slidenum">
              <a:rPr lang="en-US" smtClean="0"/>
              <a:t>19</a:t>
            </a:fld>
            <a:endParaRPr lang="en-US"/>
          </a:p>
        </p:txBody>
      </p:sp>
      <p:sp>
        <p:nvSpPr>
          <p:cNvPr id="4" name="Footer Placeholder 3">
            <a:extLst>
              <a:ext uri="{FF2B5EF4-FFF2-40B4-BE49-F238E27FC236}">
                <a16:creationId xmlns:a16="http://schemas.microsoft.com/office/drawing/2014/main" id="{8F337C1D-DEB3-716A-C774-4DEE9D7DBF82}"/>
              </a:ext>
            </a:extLst>
          </p:cNvPr>
          <p:cNvSpPr>
            <a:spLocks noGrp="1"/>
          </p:cNvSpPr>
          <p:nvPr>
            <p:ph type="ftr" sz="quarter" idx="11"/>
          </p:nvPr>
        </p:nvSpPr>
        <p:spPr/>
        <p:txBody>
          <a:bodyPr/>
          <a:lstStyle/>
          <a:p>
            <a:r>
              <a:rPr lang="en-US" sz="1000"/>
              <a:t>Real Estate Insights: Predictive Analytics for Airbnb and Zillow Listings​</a:t>
            </a:r>
          </a:p>
        </p:txBody>
      </p:sp>
    </p:spTree>
    <p:extLst>
      <p:ext uri="{BB962C8B-B14F-4D97-AF65-F5344CB8AC3E}">
        <p14:creationId xmlns:p14="http://schemas.microsoft.com/office/powerpoint/2010/main" val="12305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9648-25E5-0C09-E140-28F5F093110C}"/>
              </a:ext>
            </a:extLst>
          </p:cNvPr>
          <p:cNvSpPr>
            <a:spLocks noGrp="1"/>
          </p:cNvSpPr>
          <p:nvPr>
            <p:ph type="title"/>
          </p:nvPr>
        </p:nvSpPr>
        <p:spPr>
          <a:xfrm>
            <a:off x="481013" y="3752849"/>
            <a:ext cx="3290887" cy="2452687"/>
          </a:xfrm>
        </p:spPr>
        <p:txBody>
          <a:bodyPr anchor="ctr">
            <a:normAutofit/>
          </a:bodyPr>
          <a:lstStyle/>
          <a:p>
            <a:r>
              <a:rPr lang="en-US" sz="2400" b="1">
                <a:ea typeface="+mj-lt"/>
                <a:cs typeface="+mj-lt"/>
              </a:rPr>
              <a:t>Motivation/Background</a:t>
            </a:r>
            <a:endParaRPr lang="en-US" sz="2400"/>
          </a:p>
        </p:txBody>
      </p:sp>
      <p:pic>
        <p:nvPicPr>
          <p:cNvPr id="6" name="Picture 5" descr="A calculator and a house on a graph&#10;&#10;Description automatically generated">
            <a:extLst>
              <a:ext uri="{FF2B5EF4-FFF2-40B4-BE49-F238E27FC236}">
                <a16:creationId xmlns:a16="http://schemas.microsoft.com/office/drawing/2014/main" id="{94D820D1-4961-9469-14EE-BBB7246034E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9156" b="2936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9CEDDD1-D249-1CED-F200-78849C001A0F}"/>
              </a:ext>
            </a:extLst>
          </p:cNvPr>
          <p:cNvSpPr>
            <a:spLocks noGrp="1"/>
          </p:cNvSpPr>
          <p:nvPr>
            <p:ph idx="1"/>
          </p:nvPr>
        </p:nvSpPr>
        <p:spPr>
          <a:xfrm>
            <a:off x="4036711" y="4192816"/>
            <a:ext cx="7405705" cy="2161246"/>
          </a:xfrm>
        </p:spPr>
        <p:txBody>
          <a:bodyPr vert="horz" lIns="91440" tIns="45720" rIns="91440" bIns="45720" rtlCol="0" anchor="ctr">
            <a:normAutofit/>
          </a:bodyPr>
          <a:lstStyle/>
          <a:p>
            <a:pPr>
              <a:buFont typeface="Wingdings" panose="020B0604020202020204" pitchFamily="34" charset="0"/>
              <a:buChar char="v"/>
            </a:pPr>
            <a:r>
              <a:rPr lang="en-US" sz="1400">
                <a:latin typeface="Times New Roman"/>
                <a:ea typeface="+mn-lt"/>
                <a:cs typeface="+mn-lt"/>
              </a:rPr>
              <a:t>Financial security is crucial as retirement approaches. Real estate investment, alongside 401(k)s and IRAs, offers rental income and property appreciation to hedge against inflation.</a:t>
            </a:r>
            <a:endParaRPr lang="en-US" sz="1400">
              <a:latin typeface="Times New Roman"/>
              <a:cs typeface="Times New Roman"/>
            </a:endParaRPr>
          </a:p>
          <a:p>
            <a:pPr>
              <a:buFont typeface="Wingdings" panose="020B0604020202020204" pitchFamily="34" charset="0"/>
              <a:buChar char="v"/>
            </a:pPr>
            <a:r>
              <a:rPr lang="en-US" sz="1400">
                <a:latin typeface="Times New Roman"/>
                <a:ea typeface="+mn-lt"/>
                <a:cs typeface="+mn-lt"/>
              </a:rPr>
              <a:t>Identifying prime markets and properties requires thorough research. Utilizing Airbnb and Zillow data with machine learning and advanced techniques can optimize returns from short-term rentals and long-term holdings.</a:t>
            </a:r>
            <a:endParaRPr lang="en-US" sz="1400">
              <a:latin typeface="Times New Roman"/>
              <a:cs typeface="Times New Roman"/>
            </a:endParaRPr>
          </a:p>
          <a:p>
            <a:pPr>
              <a:buFont typeface="Wingdings" panose="020B0604020202020204" pitchFamily="34" charset="0"/>
              <a:buChar char="v"/>
            </a:pPr>
            <a:r>
              <a:rPr lang="en-US" sz="1400">
                <a:latin typeface="Times New Roman"/>
                <a:ea typeface="+mn-lt"/>
                <a:cs typeface="+mn-lt"/>
              </a:rPr>
              <a:t>Data-driven insights on neighborhoods, attributes, and pricing enhance financial planning, empowering individuals for informed property investment and bolstering retirement readiness.</a:t>
            </a:r>
            <a:endParaRPr lang="en-US" sz="1400">
              <a:latin typeface="Times New Roman"/>
              <a:cs typeface="Times New Roman"/>
            </a:endParaRPr>
          </a:p>
          <a:p>
            <a:pPr>
              <a:buFont typeface="Wingdings" panose="020B0604020202020204" pitchFamily="34" charset="0"/>
              <a:buChar char="v"/>
            </a:pPr>
            <a:endParaRPr lang="en-US" sz="1400">
              <a:latin typeface="Times New Roman"/>
              <a:cs typeface="Times New Roman"/>
            </a:endParaRPr>
          </a:p>
        </p:txBody>
      </p:sp>
      <p:sp>
        <p:nvSpPr>
          <p:cNvPr id="4" name="Footer Placeholder 3">
            <a:extLst>
              <a:ext uri="{FF2B5EF4-FFF2-40B4-BE49-F238E27FC236}">
                <a16:creationId xmlns:a16="http://schemas.microsoft.com/office/drawing/2014/main" id="{853CE1C1-A95F-F008-6B51-8EA29E7185E5}"/>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1000">
                <a:solidFill>
                  <a:schemeClr val="tx1">
                    <a:lumMod val="75000"/>
                    <a:lumOff val="25000"/>
                  </a:schemeClr>
                </a:solidFill>
              </a:rPr>
              <a:t>Real Estate Insights: Predictive Analytics for Airbnb and Zillow Listings​</a:t>
            </a:r>
          </a:p>
        </p:txBody>
      </p:sp>
      <p:sp>
        <p:nvSpPr>
          <p:cNvPr id="5" name="Slide Number Placeholder 4">
            <a:extLst>
              <a:ext uri="{FF2B5EF4-FFF2-40B4-BE49-F238E27FC236}">
                <a16:creationId xmlns:a16="http://schemas.microsoft.com/office/drawing/2014/main" id="{6EBF10BA-78C9-9976-12A4-F80F5AE5FCCE}"/>
              </a:ext>
            </a:extLst>
          </p:cNvPr>
          <p:cNvSpPr>
            <a:spLocks noGrp="1"/>
          </p:cNvSpPr>
          <p:nvPr>
            <p:ph type="sldNum" sz="quarter" idx="12"/>
          </p:nvPr>
        </p:nvSpPr>
        <p:spPr>
          <a:xfrm>
            <a:off x="8864600" y="6356350"/>
            <a:ext cx="2743200" cy="365125"/>
          </a:xfrm>
        </p:spPr>
        <p:txBody>
          <a:bodyPr>
            <a:normAutofit/>
          </a:bodyPr>
          <a:lstStyle/>
          <a:p>
            <a:pPr>
              <a:spcAft>
                <a:spcPts val="600"/>
              </a:spcAft>
            </a:pPr>
            <a:fld id="{330EA680-D336-4FF7-8B7A-9848BB0A1C32}" type="slidenum">
              <a:rPr lang="en-US">
                <a:solidFill>
                  <a:schemeClr val="tx1">
                    <a:lumMod val="75000"/>
                    <a:lumOff val="25000"/>
                  </a:schemeClr>
                </a:solidFill>
              </a:rPr>
              <a:pPr>
                <a:spcAft>
                  <a:spcPts val="600"/>
                </a:spcAft>
              </a:pPr>
              <a:t>2</a:t>
            </a:fld>
            <a:endParaRPr lang="en-US">
              <a:solidFill>
                <a:schemeClr val="tx1">
                  <a:lumMod val="75000"/>
                  <a:lumOff val="25000"/>
                </a:schemeClr>
              </a:solidFill>
            </a:endParaRPr>
          </a:p>
        </p:txBody>
      </p:sp>
    </p:spTree>
    <p:extLst>
      <p:ext uri="{BB962C8B-B14F-4D97-AF65-F5344CB8AC3E}">
        <p14:creationId xmlns:p14="http://schemas.microsoft.com/office/powerpoint/2010/main" val="873099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7" name="Rectangle 3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03567-CFB9-1FAE-8AE4-CAF4115D7D67}"/>
              </a:ext>
            </a:extLst>
          </p:cNvPr>
          <p:cNvSpPr>
            <a:spLocks noGrp="1"/>
          </p:cNvSpPr>
          <p:nvPr>
            <p:ph type="title"/>
          </p:nvPr>
        </p:nvSpPr>
        <p:spPr>
          <a:xfrm>
            <a:off x="1043631" y="809898"/>
            <a:ext cx="10173010" cy="1554480"/>
          </a:xfrm>
        </p:spPr>
        <p:txBody>
          <a:bodyPr anchor="ctr">
            <a:normAutofit/>
          </a:bodyPr>
          <a:lstStyle/>
          <a:p>
            <a:r>
              <a:rPr lang="en-US" sz="4800" b="1">
                <a:ea typeface="+mj-lt"/>
                <a:cs typeface="+mj-lt"/>
              </a:rPr>
              <a:t>Future Improvements</a:t>
            </a:r>
            <a:endParaRPr lang="en-US" sz="4800"/>
          </a:p>
        </p:txBody>
      </p:sp>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A6CFE62-6D6B-6D63-3FAF-9EA33F52D58F}"/>
              </a:ext>
            </a:extLst>
          </p:cNvPr>
          <p:cNvSpPr>
            <a:spLocks noGrp="1"/>
          </p:cNvSpPr>
          <p:nvPr>
            <p:ph type="ftr" sz="quarter" idx="11"/>
          </p:nvPr>
        </p:nvSpPr>
        <p:spPr>
          <a:xfrm>
            <a:off x="4038600" y="6492240"/>
            <a:ext cx="4114800" cy="365125"/>
          </a:xfrm>
        </p:spPr>
        <p:txBody>
          <a:bodyPr>
            <a:normAutofit/>
          </a:bodyPr>
          <a:lstStyle/>
          <a:p>
            <a:pPr>
              <a:lnSpc>
                <a:spcPct val="90000"/>
              </a:lnSpc>
              <a:spcAft>
                <a:spcPts val="600"/>
              </a:spcAft>
            </a:pPr>
            <a:r>
              <a:rPr lang="en-US" sz="1000"/>
              <a:t>Real Estate Insights: Predictive Analytics for Airbnb and Zillow Listings​</a:t>
            </a:r>
          </a:p>
        </p:txBody>
      </p:sp>
      <p:sp>
        <p:nvSpPr>
          <p:cNvPr id="5" name="Slide Number Placeholder 4">
            <a:extLst>
              <a:ext uri="{FF2B5EF4-FFF2-40B4-BE49-F238E27FC236}">
                <a16:creationId xmlns:a16="http://schemas.microsoft.com/office/drawing/2014/main" id="{ECCBBC8F-E2E6-AD69-37E9-4CBF4A7FCB89}"/>
              </a:ext>
            </a:extLst>
          </p:cNvPr>
          <p:cNvSpPr>
            <a:spLocks noGrp="1"/>
          </p:cNvSpPr>
          <p:nvPr>
            <p:ph type="sldNum" sz="quarter" idx="12"/>
          </p:nvPr>
        </p:nvSpPr>
        <p:spPr>
          <a:xfrm>
            <a:off x="8610600" y="6492240"/>
            <a:ext cx="2743200" cy="365125"/>
          </a:xfrm>
        </p:spPr>
        <p:txBody>
          <a:bodyPr>
            <a:normAutofit/>
          </a:bodyPr>
          <a:lstStyle/>
          <a:p>
            <a:pPr>
              <a:spcAft>
                <a:spcPts val="600"/>
              </a:spcAft>
            </a:pPr>
            <a:fld id="{330EA680-D336-4FF7-8B7A-9848BB0A1C32}" type="slidenum">
              <a:rPr lang="en-US" smtClean="0"/>
              <a:pPr>
                <a:spcAft>
                  <a:spcPts val="600"/>
                </a:spcAft>
              </a:pPr>
              <a:t>20</a:t>
            </a:fld>
            <a:endParaRPr lang="en-US"/>
          </a:p>
        </p:txBody>
      </p:sp>
      <p:graphicFrame>
        <p:nvGraphicFramePr>
          <p:cNvPr id="15" name="Content Placeholder 2">
            <a:extLst>
              <a:ext uri="{FF2B5EF4-FFF2-40B4-BE49-F238E27FC236}">
                <a16:creationId xmlns:a16="http://schemas.microsoft.com/office/drawing/2014/main" id="{F03BF604-E5DE-015E-F406-6962F9D66355}"/>
              </a:ext>
            </a:extLst>
          </p:cNvPr>
          <p:cNvGraphicFramePr>
            <a:graphicFrameLocks noGrp="1"/>
          </p:cNvGraphicFramePr>
          <p:nvPr>
            <p:ph idx="1"/>
            <p:extLst>
              <p:ext uri="{D42A27DB-BD31-4B8C-83A1-F6EECF244321}">
                <p14:modId xmlns:p14="http://schemas.microsoft.com/office/powerpoint/2010/main" val="64408883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3096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ECFF5-B3D0-EE9E-D191-0BDBED0208E0}"/>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b="1" kern="1200">
                <a:solidFill>
                  <a:schemeClr val="tx1"/>
                </a:solidFill>
                <a:latin typeface="+mj-lt"/>
                <a:ea typeface="+mj-ea"/>
                <a:cs typeface="+mj-cs"/>
              </a:rPr>
              <a:t>Team Contribution</a:t>
            </a:r>
            <a:endParaRPr lang="en-US" sz="6600" kern="1200">
              <a:solidFill>
                <a:schemeClr val="tx1"/>
              </a:solidFill>
              <a:latin typeface="+mj-lt"/>
              <a:ea typeface="+mj-ea"/>
              <a:cs typeface="+mj-cs"/>
            </a:endParaRPr>
          </a:p>
        </p:txBody>
      </p:sp>
      <p:sp>
        <p:nvSpPr>
          <p:cNvPr id="3" name="TextBox 2">
            <a:extLst>
              <a:ext uri="{FF2B5EF4-FFF2-40B4-BE49-F238E27FC236}">
                <a16:creationId xmlns:a16="http://schemas.microsoft.com/office/drawing/2014/main" id="{DEE6A7A3-1B20-BA83-94BD-E8AF4E012308}"/>
              </a:ext>
            </a:extLst>
          </p:cNvPr>
          <p:cNvSpPr txBox="1"/>
          <p:nvPr/>
        </p:nvSpPr>
        <p:spPr>
          <a:xfrm>
            <a:off x="638881" y="2574124"/>
            <a:ext cx="10909643" cy="5526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lnSpc>
                <a:spcPct val="90000"/>
              </a:lnSpc>
              <a:spcBef>
                <a:spcPts val="1000"/>
              </a:spcBef>
            </a:pPr>
            <a:r>
              <a:rPr lang="en-US" sz="1400" b="1" kern="1200">
                <a:latin typeface="+mn-lt"/>
                <a:ea typeface="+mn-ea"/>
                <a:cs typeface="+mn-cs"/>
              </a:rPr>
              <a:t>* All members were involved in all phases of the project</a:t>
            </a:r>
            <a:endParaRPr lang="en-US" sz="1400" b="1" kern="1200">
              <a:latin typeface="+mn-lt"/>
            </a:endParaRPr>
          </a:p>
        </p:txBody>
      </p:sp>
      <p:sp>
        <p:nvSpPr>
          <p:cNvPr id="107"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BB46BFA2-242A-F96C-00E6-18C468B306C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Real Estate Insights: Predictive Analytics for Airbnb and Zillow Listings​</a:t>
            </a:r>
          </a:p>
        </p:txBody>
      </p:sp>
      <p:sp>
        <p:nvSpPr>
          <p:cNvPr id="5" name="Slide Number Placeholder 4">
            <a:extLst>
              <a:ext uri="{FF2B5EF4-FFF2-40B4-BE49-F238E27FC236}">
                <a16:creationId xmlns:a16="http://schemas.microsoft.com/office/drawing/2014/main" id="{3AFF901A-E911-E673-339F-F3D7D0A62B4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solidFill>
                  <a:schemeClr val="tx1">
                    <a:tint val="75000"/>
                  </a:schemeClr>
                </a:solidFill>
              </a:rPr>
              <a:pPr>
                <a:spcAft>
                  <a:spcPts val="600"/>
                </a:spcAft>
              </a:pPr>
              <a:t>21</a:t>
            </a:fld>
            <a:endParaRPr lang="en-US">
              <a:solidFill>
                <a:schemeClr val="tx1">
                  <a:tint val="75000"/>
                </a:schemeClr>
              </a:solidFill>
            </a:endParaRPr>
          </a:p>
        </p:txBody>
      </p:sp>
      <p:graphicFrame>
        <p:nvGraphicFramePr>
          <p:cNvPr id="7" name="Table 6">
            <a:extLst>
              <a:ext uri="{FF2B5EF4-FFF2-40B4-BE49-F238E27FC236}">
                <a16:creationId xmlns:a16="http://schemas.microsoft.com/office/drawing/2014/main" id="{AC5A3B0E-6789-A350-0272-1F117B6B0366}"/>
              </a:ext>
            </a:extLst>
          </p:cNvPr>
          <p:cNvGraphicFramePr>
            <a:graphicFrameLocks noGrp="1"/>
          </p:cNvGraphicFramePr>
          <p:nvPr>
            <p:extLst>
              <p:ext uri="{D42A27DB-BD31-4B8C-83A1-F6EECF244321}">
                <p14:modId xmlns:p14="http://schemas.microsoft.com/office/powerpoint/2010/main" val="2204321743"/>
              </p:ext>
            </p:extLst>
          </p:nvPr>
        </p:nvGraphicFramePr>
        <p:xfrm>
          <a:off x="243302" y="3008732"/>
          <a:ext cx="11713858" cy="3194060"/>
        </p:xfrm>
        <a:graphic>
          <a:graphicData uri="http://schemas.openxmlformats.org/drawingml/2006/table">
            <a:tbl>
              <a:tblPr firstRow="1" bandRow="1">
                <a:solidFill>
                  <a:srgbClr val="F2F2F2">
                    <a:alpha val="45098"/>
                  </a:srgbClr>
                </a:solidFill>
                <a:tableStyleId>{5C22544A-7EE6-4342-B048-85BDC9FD1C3A}</a:tableStyleId>
              </a:tblPr>
              <a:tblGrid>
                <a:gridCol w="2728227">
                  <a:extLst>
                    <a:ext uri="{9D8B030D-6E8A-4147-A177-3AD203B41FA5}">
                      <a16:colId xmlns:a16="http://schemas.microsoft.com/office/drawing/2014/main" val="2117263684"/>
                    </a:ext>
                  </a:extLst>
                </a:gridCol>
                <a:gridCol w="8985631">
                  <a:extLst>
                    <a:ext uri="{9D8B030D-6E8A-4147-A177-3AD203B41FA5}">
                      <a16:colId xmlns:a16="http://schemas.microsoft.com/office/drawing/2014/main" val="2210057905"/>
                    </a:ext>
                  </a:extLst>
                </a:gridCol>
              </a:tblGrid>
              <a:tr h="326480">
                <a:tc>
                  <a:txBody>
                    <a:bodyPr/>
                    <a:lstStyle/>
                    <a:p>
                      <a:pPr algn="ctr" rtl="0" fontAlgn="b"/>
                      <a:r>
                        <a:rPr lang="en-US" sz="1400" b="0" cap="none" spc="0">
                          <a:solidFill>
                            <a:schemeClr val="bg1"/>
                          </a:solidFill>
                          <a:effectLst/>
                          <a:latin typeface="Times New Roman"/>
                        </a:rPr>
                        <a:t>Team Member</a:t>
                      </a:r>
                    </a:p>
                  </a:txBody>
                  <a:tcPr marL="31501" marR="31501" marT="84258" marB="21002" anchor="ctr">
                    <a:lnL w="12700" cmpd="sng">
                      <a:noFill/>
                    </a:lnL>
                    <a:lnR w="12700" cmpd="sng">
                      <a:noFill/>
                    </a:lnR>
                    <a:lnT w="19050" cap="flat" cmpd="sng" algn="ctr">
                      <a:noFill/>
                      <a:prstDash val="solid"/>
                    </a:lnT>
                    <a:lnB w="38100" cmpd="sng">
                      <a:noFill/>
                    </a:lnB>
                    <a:solidFill>
                      <a:schemeClr val="tx1"/>
                    </a:solidFill>
                  </a:tcPr>
                </a:tc>
                <a:tc>
                  <a:txBody>
                    <a:bodyPr/>
                    <a:lstStyle/>
                    <a:p>
                      <a:pPr algn="ctr" rtl="0" fontAlgn="b"/>
                      <a:r>
                        <a:rPr lang="en-US" sz="1400" b="0" cap="none" spc="0">
                          <a:solidFill>
                            <a:schemeClr val="bg1"/>
                          </a:solidFill>
                          <a:effectLst/>
                          <a:latin typeface="Times New Roman"/>
                        </a:rPr>
                        <a:t>Contributions</a:t>
                      </a:r>
                    </a:p>
                  </a:txBody>
                  <a:tcPr marL="31501" marR="31501" marT="84258" marB="21002"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4167297185"/>
                  </a:ext>
                </a:extLst>
              </a:tr>
              <a:tr h="313923">
                <a:tc>
                  <a:txBody>
                    <a:bodyPr/>
                    <a:lstStyle/>
                    <a:p>
                      <a:pPr rtl="0" fontAlgn="b"/>
                      <a:r>
                        <a:rPr lang="en-US" sz="1400" cap="none" spc="0">
                          <a:solidFill>
                            <a:schemeClr val="tx1"/>
                          </a:solidFill>
                          <a:effectLst/>
                          <a:latin typeface="Times New Roman"/>
                        </a:rPr>
                        <a:t>Mahamaya, Aradhya</a:t>
                      </a:r>
                    </a:p>
                  </a:txBody>
                  <a:tcPr marL="31501" marR="31501" marT="84258" marB="21002"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rtl="0" fontAlgn="b"/>
                      <a:r>
                        <a:rPr lang="en-US" sz="1400" cap="none" spc="0">
                          <a:solidFill>
                            <a:schemeClr val="tx1"/>
                          </a:solidFill>
                          <a:effectLst/>
                          <a:latin typeface="Times New Roman"/>
                        </a:rPr>
                        <a:t>Data Collection &amp; EDA, Airbnb Dataset</a:t>
                      </a:r>
                    </a:p>
                  </a:txBody>
                  <a:tcPr marL="31501" marR="31501" marT="84258" marB="21002"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669296454"/>
                  </a:ext>
                </a:extLst>
              </a:tr>
              <a:tr h="313923">
                <a:tc>
                  <a:txBody>
                    <a:bodyPr/>
                    <a:lstStyle/>
                    <a:p>
                      <a:pPr rtl="0" fontAlgn="b"/>
                      <a:r>
                        <a:rPr lang="en-US" sz="1400" cap="none" spc="0">
                          <a:solidFill>
                            <a:schemeClr val="tx1"/>
                          </a:solidFill>
                          <a:effectLst/>
                          <a:latin typeface="Times New Roman"/>
                        </a:rPr>
                        <a:t>Shashi, Bhavan</a:t>
                      </a:r>
                    </a:p>
                  </a:txBody>
                  <a:tcPr marL="31501" marR="31501" marT="84258" marB="21002"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rtl="0" fontAlgn="b"/>
                      <a:r>
                        <a:rPr lang="en-US" sz="1400" cap="none" spc="0">
                          <a:solidFill>
                            <a:schemeClr val="tx1"/>
                          </a:solidFill>
                          <a:effectLst/>
                          <a:latin typeface="Times New Roman"/>
                        </a:rPr>
                        <a:t>Data Collection &amp; EDA, Zillow Dataset</a:t>
                      </a:r>
                    </a:p>
                  </a:txBody>
                  <a:tcPr marL="31501" marR="31501" marT="84258" marB="21002"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887492476"/>
                  </a:ext>
                </a:extLst>
              </a:tr>
              <a:tr h="313923">
                <a:tc>
                  <a:txBody>
                    <a:bodyPr/>
                    <a:lstStyle/>
                    <a:p>
                      <a:pPr rtl="0" fontAlgn="b"/>
                      <a:r>
                        <a:rPr lang="en-US" sz="1400" cap="none" spc="0">
                          <a:solidFill>
                            <a:schemeClr val="tx1"/>
                          </a:solidFill>
                          <a:effectLst/>
                          <a:latin typeface="Times New Roman"/>
                        </a:rPr>
                        <a:t>Mahamaya, Aradhya</a:t>
                      </a:r>
                    </a:p>
                  </a:txBody>
                  <a:tcPr marL="31501" marR="31501" marT="84258" marB="21002"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rtl="0" fontAlgn="b"/>
                      <a:r>
                        <a:rPr lang="en-US" sz="1400" cap="none" spc="0">
                          <a:solidFill>
                            <a:schemeClr val="tx1"/>
                          </a:solidFill>
                          <a:effectLst/>
                          <a:latin typeface="Times New Roman"/>
                        </a:rPr>
                        <a:t>Data Pre-processing, Airbnb Dataset</a:t>
                      </a:r>
                    </a:p>
                  </a:txBody>
                  <a:tcPr marL="31501" marR="31501" marT="84258" marB="21002"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674020035"/>
                  </a:ext>
                </a:extLst>
              </a:tr>
              <a:tr h="313923">
                <a:tc>
                  <a:txBody>
                    <a:bodyPr/>
                    <a:lstStyle/>
                    <a:p>
                      <a:pPr rtl="0" fontAlgn="b"/>
                      <a:r>
                        <a:rPr lang="en-US" sz="1400" cap="none" spc="0">
                          <a:solidFill>
                            <a:schemeClr val="tx1"/>
                          </a:solidFill>
                          <a:effectLst/>
                          <a:latin typeface="Times New Roman"/>
                        </a:rPr>
                        <a:t>Shashi, Bhavan</a:t>
                      </a:r>
                    </a:p>
                  </a:txBody>
                  <a:tcPr marL="31501" marR="31501" marT="84258" marB="21002"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rtl="0" fontAlgn="b"/>
                      <a:r>
                        <a:rPr lang="en-US" sz="1400" cap="none" spc="0">
                          <a:solidFill>
                            <a:schemeClr val="tx1"/>
                          </a:solidFill>
                          <a:effectLst/>
                          <a:latin typeface="Times New Roman"/>
                        </a:rPr>
                        <a:t>Data Pre-processing, Zillow Dataset</a:t>
                      </a:r>
                    </a:p>
                  </a:txBody>
                  <a:tcPr marL="31501" marR="31501" marT="84258" marB="21002"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484311084"/>
                  </a:ext>
                </a:extLst>
              </a:tr>
              <a:tr h="313923">
                <a:tc>
                  <a:txBody>
                    <a:bodyPr/>
                    <a:lstStyle/>
                    <a:p>
                      <a:pPr rtl="0" fontAlgn="b"/>
                      <a:r>
                        <a:rPr lang="en-US" sz="1400" cap="none" spc="0">
                          <a:solidFill>
                            <a:schemeClr val="tx1"/>
                          </a:solidFill>
                          <a:effectLst/>
                          <a:latin typeface="Times New Roman"/>
                        </a:rPr>
                        <a:t>Shashi, Bhavan</a:t>
                      </a:r>
                    </a:p>
                  </a:txBody>
                  <a:tcPr marL="31501" marR="31501" marT="84258" marB="21002"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rtl="0" fontAlgn="b"/>
                      <a:r>
                        <a:rPr lang="en-US" sz="1400" cap="none" spc="0">
                          <a:solidFill>
                            <a:schemeClr val="tx1"/>
                          </a:solidFill>
                          <a:effectLst/>
                          <a:latin typeface="Times New Roman"/>
                        </a:rPr>
                        <a:t>Model Development, Random Forest Regressor and XG Boost Regressor</a:t>
                      </a:r>
                    </a:p>
                  </a:txBody>
                  <a:tcPr marL="31501" marR="31501" marT="84258" marB="21002"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245350939"/>
                  </a:ext>
                </a:extLst>
              </a:tr>
              <a:tr h="313923">
                <a:tc>
                  <a:txBody>
                    <a:bodyPr/>
                    <a:lstStyle/>
                    <a:p>
                      <a:pPr rtl="0" fontAlgn="b"/>
                      <a:r>
                        <a:rPr lang="en-US" sz="1400" cap="none" spc="0">
                          <a:solidFill>
                            <a:schemeClr val="tx1"/>
                          </a:solidFill>
                          <a:effectLst/>
                          <a:latin typeface="Times New Roman"/>
                        </a:rPr>
                        <a:t>Aradhya, Bhavan</a:t>
                      </a:r>
                    </a:p>
                  </a:txBody>
                  <a:tcPr marL="31501" marR="31501" marT="84258" marB="21002"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rtl="0" fontAlgn="b"/>
                      <a:r>
                        <a:rPr lang="en-US" sz="1400" cap="none" spc="0">
                          <a:solidFill>
                            <a:schemeClr val="tx1"/>
                          </a:solidFill>
                          <a:effectLst/>
                          <a:latin typeface="Times New Roman"/>
                        </a:rPr>
                        <a:t>Model Development, Linear Regression</a:t>
                      </a:r>
                    </a:p>
                  </a:txBody>
                  <a:tcPr marL="31501" marR="31501" marT="84258" marB="21002"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9903360"/>
                  </a:ext>
                </a:extLst>
              </a:tr>
              <a:tr h="313923">
                <a:tc>
                  <a:txBody>
                    <a:bodyPr/>
                    <a:lstStyle/>
                    <a:p>
                      <a:pPr rtl="0" fontAlgn="b"/>
                      <a:r>
                        <a:rPr lang="en-US" sz="1400" cap="none" spc="0">
                          <a:solidFill>
                            <a:schemeClr val="tx1"/>
                          </a:solidFill>
                          <a:effectLst/>
                          <a:latin typeface="Times New Roman"/>
                        </a:rPr>
                        <a:t>Mahamaya, Aradhya</a:t>
                      </a:r>
                    </a:p>
                  </a:txBody>
                  <a:tcPr marL="31501" marR="31501" marT="84258" marB="21002"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rtl="0" fontAlgn="b"/>
                      <a:r>
                        <a:rPr lang="en-US" sz="1400" cap="none" spc="0">
                          <a:solidFill>
                            <a:schemeClr val="tx1"/>
                          </a:solidFill>
                          <a:effectLst/>
                          <a:latin typeface="Times New Roman"/>
                        </a:rPr>
                        <a:t>Model Development, N-BEATS and Long-Term Short Memory (LSTM)</a:t>
                      </a:r>
                    </a:p>
                  </a:txBody>
                  <a:tcPr marL="31501" marR="31501" marT="84258" marB="21002"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659990051"/>
                  </a:ext>
                </a:extLst>
              </a:tr>
              <a:tr h="313923">
                <a:tc>
                  <a:txBody>
                    <a:bodyPr/>
                    <a:lstStyle/>
                    <a:p>
                      <a:pPr rtl="0" fontAlgn="b"/>
                      <a:r>
                        <a:rPr lang="en-US" sz="1400" cap="none" spc="0">
                          <a:solidFill>
                            <a:schemeClr val="tx1"/>
                          </a:solidFill>
                          <a:effectLst/>
                          <a:latin typeface="Times New Roman"/>
                        </a:rPr>
                        <a:t>Shashi, Mahamaya</a:t>
                      </a:r>
                    </a:p>
                  </a:txBody>
                  <a:tcPr marL="31501" marR="31501" marT="84258" marB="21002"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rtl="0" fontAlgn="b"/>
                      <a:r>
                        <a:rPr lang="en-US" sz="1400" cap="none" spc="0">
                          <a:solidFill>
                            <a:schemeClr val="tx1"/>
                          </a:solidFill>
                          <a:effectLst/>
                          <a:latin typeface="Times New Roman"/>
                        </a:rPr>
                        <a:t>Power BI Data Analysis, Zillow and Airbnb Dashboard</a:t>
                      </a:r>
                    </a:p>
                  </a:txBody>
                  <a:tcPr marL="31501" marR="31501" marT="84258" marB="21002"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557592800"/>
                  </a:ext>
                </a:extLst>
              </a:tr>
              <a:tr h="313923">
                <a:tc>
                  <a:txBody>
                    <a:bodyPr/>
                    <a:lstStyle/>
                    <a:p>
                      <a:pPr rtl="0" fontAlgn="b"/>
                      <a:r>
                        <a:rPr lang="en-US" sz="1400" cap="none" spc="0">
                          <a:solidFill>
                            <a:schemeClr val="tx1"/>
                          </a:solidFill>
                          <a:effectLst/>
                          <a:latin typeface="Times New Roman"/>
                        </a:rPr>
                        <a:t>Aradhya, Bhavan</a:t>
                      </a:r>
                    </a:p>
                  </a:txBody>
                  <a:tcPr marL="31501" marR="31501" marT="84258" marB="21002"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rtl="0" fontAlgn="b"/>
                      <a:r>
                        <a:rPr lang="en-US" sz="1400" cap="none" spc="0">
                          <a:solidFill>
                            <a:schemeClr val="tx1"/>
                          </a:solidFill>
                          <a:effectLst/>
                          <a:latin typeface="Times New Roman"/>
                        </a:rPr>
                        <a:t>Power BI Data Analysis, Comparison and Prediction Dashboard for Airbnb and Zillow Datasets</a:t>
                      </a:r>
                    </a:p>
                  </a:txBody>
                  <a:tcPr marL="31501" marR="31501" marT="84258" marB="21002"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3911707650"/>
                  </a:ext>
                </a:extLst>
              </a:tr>
            </a:tbl>
          </a:graphicData>
        </a:graphic>
      </p:graphicFrame>
    </p:spTree>
    <p:extLst>
      <p:ext uri="{BB962C8B-B14F-4D97-AF65-F5344CB8AC3E}">
        <p14:creationId xmlns:p14="http://schemas.microsoft.com/office/powerpoint/2010/main" val="1408949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718C8-5EB7-B8A1-DD5C-CD28AB9F2A8F}"/>
              </a:ext>
            </a:extLst>
          </p:cNvPr>
          <p:cNvSpPr>
            <a:spLocks noGrp="1"/>
          </p:cNvSpPr>
          <p:nvPr>
            <p:ph type="title"/>
          </p:nvPr>
        </p:nvSpPr>
        <p:spPr/>
        <p:txBody>
          <a:bodyPr/>
          <a:lstStyle/>
          <a:p>
            <a:r>
              <a:rPr lang="en-US" b="1">
                <a:ea typeface="+mj-lt"/>
                <a:cs typeface="+mj-lt"/>
              </a:rPr>
              <a:t>References</a:t>
            </a:r>
            <a:endParaRPr lang="en-US"/>
          </a:p>
        </p:txBody>
      </p:sp>
      <p:sp>
        <p:nvSpPr>
          <p:cNvPr id="3" name="Content Placeholder 2">
            <a:extLst>
              <a:ext uri="{FF2B5EF4-FFF2-40B4-BE49-F238E27FC236}">
                <a16:creationId xmlns:a16="http://schemas.microsoft.com/office/drawing/2014/main" id="{84323031-6013-0E32-C1A0-995A57601AB3}"/>
              </a:ext>
            </a:extLst>
          </p:cNvPr>
          <p:cNvSpPr>
            <a:spLocks noGrp="1"/>
          </p:cNvSpPr>
          <p:nvPr>
            <p:ph idx="1"/>
          </p:nvPr>
        </p:nvSpPr>
        <p:spPr>
          <a:xfrm>
            <a:off x="838200" y="1825625"/>
            <a:ext cx="10515600" cy="4489883"/>
          </a:xfrm>
        </p:spPr>
        <p:txBody>
          <a:bodyPr vert="horz" lIns="91440" tIns="45720" rIns="91440" bIns="45720" rtlCol="0" anchor="t">
            <a:normAutofit/>
          </a:bodyPr>
          <a:lstStyle/>
          <a:p>
            <a:pPr marL="0" indent="0">
              <a:lnSpc>
                <a:spcPct val="100000"/>
              </a:lnSpc>
              <a:buNone/>
            </a:pPr>
            <a:r>
              <a:rPr lang="en-US" sz="1400">
                <a:latin typeface="Times New Roman"/>
                <a:ea typeface="+mn-lt"/>
                <a:cs typeface="+mn-lt"/>
              </a:rPr>
              <a:t>[1]  Garlapati, A., Garlapati, K., </a:t>
            </a:r>
            <a:r>
              <a:rPr lang="en-US" sz="1400" err="1">
                <a:latin typeface="Times New Roman"/>
                <a:ea typeface="+mn-lt"/>
                <a:cs typeface="+mn-lt"/>
              </a:rPr>
              <a:t>Malisetty</a:t>
            </a:r>
            <a:r>
              <a:rPr lang="en-US" sz="1400">
                <a:latin typeface="Times New Roman"/>
                <a:ea typeface="+mn-lt"/>
                <a:cs typeface="+mn-lt"/>
              </a:rPr>
              <a:t>, N., Krishna, D. R., &amp; Narayana, G. (2021). Price listing predictions and forthcoming analysis of Airbnb. </a:t>
            </a:r>
            <a:r>
              <a:rPr lang="en-US" sz="1400" i="1">
                <a:latin typeface="Times New Roman"/>
                <a:ea typeface="+mn-lt"/>
                <a:cs typeface="+mn-lt"/>
              </a:rPr>
              <a:t>2021 12th International Conference on Computing Communication and Networking Technologies (ICCCNT)</a:t>
            </a:r>
            <a:r>
              <a:rPr lang="en-US" sz="1400">
                <a:latin typeface="Times New Roman"/>
                <a:ea typeface="+mn-lt"/>
                <a:cs typeface="+mn-lt"/>
              </a:rPr>
              <a:t>. </a:t>
            </a:r>
            <a:r>
              <a:rPr lang="en-US" sz="1400">
                <a:latin typeface="Times New Roman"/>
                <a:ea typeface="+mn-lt"/>
                <a:cs typeface="+mn-lt"/>
                <a:hlinkClick r:id="rId2">
                  <a:extLst>
                    <a:ext uri="{A12FA001-AC4F-418D-AE19-62706E023703}">
                      <ahyp:hlinkClr xmlns:ahyp="http://schemas.microsoft.com/office/drawing/2018/hyperlinkcolor" val="tx"/>
                    </a:ext>
                  </a:extLst>
                </a:hlinkClick>
              </a:rPr>
              <a:t>https://doi.org/10.1109/icccnt51525.2021.9579773</a:t>
            </a:r>
            <a:endParaRPr lang="en-US" sz="1400">
              <a:latin typeface="Times New Roman"/>
              <a:ea typeface="+mn-lt"/>
              <a:cs typeface="+mn-lt"/>
            </a:endParaRPr>
          </a:p>
          <a:p>
            <a:pPr marL="0" indent="0">
              <a:lnSpc>
                <a:spcPct val="100000"/>
              </a:lnSpc>
              <a:buNone/>
            </a:pPr>
            <a:r>
              <a:rPr lang="en-US" sz="1400">
                <a:latin typeface="Times New Roman"/>
                <a:ea typeface="+mn-lt"/>
                <a:cs typeface="+mn-lt"/>
              </a:rPr>
              <a:t>[2]  Peng, N., Li, K., &amp; Qin, Y. (2020). Leveraging Multi-Modality Data to Airbnb price prediction. </a:t>
            </a:r>
            <a:r>
              <a:rPr lang="en-US" sz="1400" i="1">
                <a:latin typeface="Times New Roman"/>
                <a:ea typeface="+mn-lt"/>
                <a:cs typeface="+mn-lt"/>
              </a:rPr>
              <a:t>2020 2nd International Conference on Economic Management and Model Engineering (ICEMME)</a:t>
            </a:r>
            <a:r>
              <a:rPr lang="en-US" sz="1400">
                <a:latin typeface="Times New Roman"/>
                <a:ea typeface="+mn-lt"/>
                <a:cs typeface="+mn-lt"/>
              </a:rPr>
              <a:t>. </a:t>
            </a:r>
            <a:r>
              <a:rPr lang="en-US" sz="1400">
                <a:latin typeface="Times New Roman"/>
                <a:ea typeface="+mn-lt"/>
                <a:cs typeface="+mn-lt"/>
                <a:hlinkClick r:id="rId3">
                  <a:extLst>
                    <a:ext uri="{A12FA001-AC4F-418D-AE19-62706E023703}">
                      <ahyp:hlinkClr xmlns:ahyp="http://schemas.microsoft.com/office/drawing/2018/hyperlinkcolor" val="tx"/>
                    </a:ext>
                  </a:extLst>
                </a:hlinkClick>
              </a:rPr>
              <a:t>https://doi.org/10.1109/icemme51517.2020.00215</a:t>
            </a:r>
            <a:endParaRPr lang="en-US" sz="1400">
              <a:latin typeface="Times New Roman"/>
              <a:ea typeface="+mn-lt"/>
              <a:cs typeface="+mn-lt"/>
            </a:endParaRPr>
          </a:p>
          <a:p>
            <a:pPr marL="0" indent="0">
              <a:lnSpc>
                <a:spcPct val="100000"/>
              </a:lnSpc>
              <a:buNone/>
            </a:pPr>
            <a:r>
              <a:rPr lang="en-US" sz="1400">
                <a:latin typeface="Times New Roman"/>
                <a:cs typeface="Times New Roman"/>
              </a:rPr>
              <a:t>[3]  Gupta, K., Tayal, D. K., &amp; Jain, A. (2022). An experimental analysis of state-of-the-art Time Series Prediction models. </a:t>
            </a:r>
            <a:r>
              <a:rPr lang="en-US" sz="1400" i="1">
                <a:latin typeface="Times New Roman"/>
                <a:cs typeface="Times New Roman"/>
              </a:rPr>
              <a:t>2022 2nd International Conference on Advance Computing and Innovative Technologies in Engineering (ICACITE)</a:t>
            </a:r>
            <a:r>
              <a:rPr lang="en-US" sz="1400">
                <a:latin typeface="Times New Roman"/>
                <a:cs typeface="Times New Roman"/>
              </a:rPr>
              <a:t>. </a:t>
            </a:r>
            <a:r>
              <a:rPr lang="en-US" sz="1400">
                <a:latin typeface="Times New Roman"/>
                <a:cs typeface="Times New Roman"/>
                <a:hlinkClick r:id="rId4">
                  <a:extLst>
                    <a:ext uri="{A12FA001-AC4F-418D-AE19-62706E023703}">
                      <ahyp:hlinkClr xmlns:ahyp="http://schemas.microsoft.com/office/drawing/2018/hyperlinkcolor" val="tx"/>
                    </a:ext>
                  </a:extLst>
                </a:hlinkClick>
              </a:rPr>
              <a:t>https://doi.org/10.1109/icacite53722.2022.9823455</a:t>
            </a:r>
            <a:endParaRPr lang="en-US" sz="1400">
              <a:latin typeface="Times New Roman"/>
              <a:cs typeface="Times New Roman"/>
            </a:endParaRPr>
          </a:p>
          <a:p>
            <a:pPr marL="0" indent="0">
              <a:lnSpc>
                <a:spcPct val="100000"/>
              </a:lnSpc>
              <a:buNone/>
            </a:pPr>
            <a:r>
              <a:rPr lang="en-US" sz="1400">
                <a:latin typeface="Times New Roman"/>
                <a:cs typeface="Times New Roman"/>
              </a:rPr>
              <a:t>[4]  Yang, Y. (2024). Predicting US Airbnb listing prices by machine learning models. </a:t>
            </a:r>
            <a:r>
              <a:rPr lang="en-US" sz="1400" i="1">
                <a:latin typeface="Times New Roman"/>
                <a:cs typeface="Times New Roman"/>
              </a:rPr>
              <a:t>Highlights in Business, Economics and Management</a:t>
            </a:r>
            <a:r>
              <a:rPr lang="en-US" sz="1400">
                <a:latin typeface="Times New Roman"/>
                <a:cs typeface="Times New Roman"/>
              </a:rPr>
              <a:t>, </a:t>
            </a:r>
            <a:r>
              <a:rPr lang="en-US" sz="1400" i="1">
                <a:latin typeface="Times New Roman"/>
                <a:cs typeface="Times New Roman"/>
              </a:rPr>
              <a:t>24</a:t>
            </a:r>
            <a:r>
              <a:rPr lang="en-US" sz="1400">
                <a:latin typeface="Times New Roman"/>
                <a:cs typeface="Times New Roman"/>
              </a:rPr>
              <a:t>, 1408–1417. </a:t>
            </a:r>
            <a:r>
              <a:rPr lang="en-US" sz="1400">
                <a:latin typeface="Times New Roman"/>
                <a:cs typeface="Times New Roman"/>
                <a:hlinkClick r:id="rId5"/>
              </a:rPr>
              <a:t>https://doi.org/10.54097/m187nw17</a:t>
            </a:r>
            <a:endParaRPr lang="en-US" sz="1400">
              <a:latin typeface="Times New Roman"/>
              <a:cs typeface="Times New Roman"/>
            </a:endParaRPr>
          </a:p>
          <a:p>
            <a:pPr marL="0" indent="0">
              <a:lnSpc>
                <a:spcPct val="100000"/>
              </a:lnSpc>
              <a:buNone/>
            </a:pPr>
            <a:r>
              <a:rPr lang="en-US" sz="1400">
                <a:latin typeface="Times New Roman"/>
                <a:ea typeface="+mn-lt"/>
                <a:cs typeface="+mn-lt"/>
              </a:rPr>
              <a:t>[5]  </a:t>
            </a:r>
            <a:r>
              <a:rPr lang="en-US" sz="1400" err="1">
                <a:latin typeface="Times New Roman"/>
                <a:ea typeface="+mn-lt"/>
                <a:cs typeface="+mn-lt"/>
              </a:rPr>
              <a:t>Lektorov</a:t>
            </a:r>
            <a:r>
              <a:rPr lang="en-US" sz="1400">
                <a:latin typeface="Times New Roman"/>
                <a:ea typeface="+mn-lt"/>
                <a:cs typeface="+mn-lt"/>
              </a:rPr>
              <a:t>, A., Abdelfattah, E., &amp; Joshi, S. (2023). Airbnb Rental Price Prediction Using Machine Learning Models. </a:t>
            </a:r>
            <a:r>
              <a:rPr lang="en-US" sz="1400" i="1">
                <a:latin typeface="Times New Roman"/>
                <a:ea typeface="+mn-lt"/>
                <a:cs typeface="+mn-lt"/>
              </a:rPr>
              <a:t>2023 IEEE 13th Annual Computing and Communication Workshop and Conference (CCWC)</a:t>
            </a:r>
            <a:r>
              <a:rPr lang="en-US" sz="1400">
                <a:latin typeface="Times New Roman"/>
                <a:ea typeface="+mn-lt"/>
                <a:cs typeface="+mn-lt"/>
              </a:rPr>
              <a:t>. </a:t>
            </a:r>
            <a:r>
              <a:rPr lang="en-US" sz="1400">
                <a:latin typeface="Times New Roman"/>
                <a:ea typeface="+mn-lt"/>
                <a:cs typeface="+mn-lt"/>
                <a:hlinkClick r:id="rId6"/>
              </a:rPr>
              <a:t>https://doi.org/10.1109/ccwc57344.2023.10099266</a:t>
            </a:r>
            <a:endParaRPr lang="en-US" sz="1400">
              <a:latin typeface="Times New Roman"/>
              <a:cs typeface="Times New Roman"/>
            </a:endParaRPr>
          </a:p>
          <a:p>
            <a:pPr marL="0" indent="0">
              <a:lnSpc>
                <a:spcPct val="100000"/>
              </a:lnSpc>
              <a:buNone/>
            </a:pPr>
            <a:r>
              <a:rPr lang="en-US" sz="1400">
                <a:latin typeface="Times New Roman"/>
                <a:cs typeface="Times New Roman"/>
              </a:rPr>
              <a:t>[6]  </a:t>
            </a:r>
            <a:r>
              <a:rPr lang="en-US" sz="1400" err="1">
                <a:latin typeface="Times New Roman"/>
                <a:ea typeface="+mn-lt"/>
                <a:cs typeface="+mn-lt"/>
              </a:rPr>
              <a:t>Sinthong</a:t>
            </a:r>
            <a:r>
              <a:rPr lang="en-US" sz="1400">
                <a:latin typeface="Times New Roman"/>
                <a:ea typeface="+mn-lt"/>
                <a:cs typeface="+mn-lt"/>
              </a:rPr>
              <a:t>, P., &amp; Carey, M. J. (2021). Exploratory Data Analysis with Database-backed </a:t>
            </a:r>
            <a:r>
              <a:rPr lang="en-US" sz="1400" err="1">
                <a:latin typeface="Times New Roman"/>
                <a:ea typeface="+mn-lt"/>
                <a:cs typeface="+mn-lt"/>
              </a:rPr>
              <a:t>Dataframes</a:t>
            </a:r>
            <a:r>
              <a:rPr lang="en-US" sz="1400">
                <a:latin typeface="Times New Roman"/>
                <a:ea typeface="+mn-lt"/>
                <a:cs typeface="+mn-lt"/>
              </a:rPr>
              <a:t>: A Case Study on Airbnb Data. </a:t>
            </a:r>
            <a:r>
              <a:rPr lang="en-US" sz="1400" i="1">
                <a:latin typeface="Times New Roman"/>
                <a:ea typeface="+mn-lt"/>
                <a:cs typeface="+mn-lt"/>
              </a:rPr>
              <a:t>2021 IEEE International Conference on Big Data (Big Data)</a:t>
            </a:r>
            <a:r>
              <a:rPr lang="en-US" sz="1400">
                <a:latin typeface="Times New Roman"/>
                <a:ea typeface="+mn-lt"/>
                <a:cs typeface="+mn-lt"/>
              </a:rPr>
              <a:t>. https://doi.org/10.1109/bigdata52589.2021.9671603</a:t>
            </a:r>
            <a:endParaRPr lang="en-US" sz="1400">
              <a:latin typeface="Times New Roman"/>
              <a:cs typeface="Times New Roman"/>
            </a:endParaRPr>
          </a:p>
          <a:p>
            <a:pPr marL="285750" indent="-285750">
              <a:lnSpc>
                <a:spcPct val="100000"/>
              </a:lnSpc>
            </a:pPr>
            <a:endParaRPr lang="en-US" sz="1600">
              <a:latin typeface="Times New Roman"/>
              <a:cs typeface="Times New Roman"/>
            </a:endParaRPr>
          </a:p>
          <a:p>
            <a:pPr marL="0" indent="0">
              <a:lnSpc>
                <a:spcPct val="100000"/>
              </a:lnSpc>
              <a:buNone/>
            </a:pPr>
            <a:endParaRPr lang="en-US" sz="1600">
              <a:latin typeface="Times New Roman"/>
              <a:cs typeface="Times New Roman"/>
            </a:endParaRPr>
          </a:p>
          <a:p>
            <a:pPr marL="0" indent="0">
              <a:lnSpc>
                <a:spcPct val="100000"/>
              </a:lnSpc>
              <a:buNone/>
            </a:pPr>
            <a:endParaRPr lang="en-US" sz="1600">
              <a:latin typeface="Times New Roman"/>
              <a:cs typeface="Times New Roman"/>
            </a:endParaRPr>
          </a:p>
          <a:p>
            <a:pPr marL="0" indent="0">
              <a:lnSpc>
                <a:spcPct val="100000"/>
              </a:lnSpc>
              <a:buNone/>
            </a:pPr>
            <a:endParaRPr lang="en-US" sz="1600">
              <a:latin typeface="Times New Roman"/>
              <a:cs typeface="Times New Roman"/>
            </a:endParaRPr>
          </a:p>
          <a:p>
            <a:pPr>
              <a:lnSpc>
                <a:spcPct val="100000"/>
              </a:lnSpc>
            </a:pPr>
            <a:endParaRPr lang="en-US" sz="1600">
              <a:latin typeface="Aptos"/>
              <a:cs typeface="Times New Roman"/>
            </a:endParaRPr>
          </a:p>
          <a:p>
            <a:pPr>
              <a:lnSpc>
                <a:spcPct val="100000"/>
              </a:lnSpc>
            </a:pPr>
            <a:endParaRPr lang="en-US" sz="1600">
              <a:latin typeface="Aptos"/>
              <a:cs typeface="Times New Roman"/>
            </a:endParaRPr>
          </a:p>
          <a:p>
            <a:pPr>
              <a:lnSpc>
                <a:spcPct val="100000"/>
              </a:lnSpc>
            </a:pPr>
            <a:endParaRPr lang="en-US" sz="1600">
              <a:latin typeface="Times New Roman"/>
              <a:cs typeface="Times New Roman"/>
            </a:endParaRPr>
          </a:p>
          <a:p>
            <a:pPr>
              <a:lnSpc>
                <a:spcPct val="100000"/>
              </a:lnSpc>
            </a:pPr>
            <a:endParaRPr lang="en-US" sz="1600">
              <a:latin typeface="Times New Roman"/>
              <a:cs typeface="Times New Roman"/>
            </a:endParaRPr>
          </a:p>
        </p:txBody>
      </p:sp>
      <p:sp>
        <p:nvSpPr>
          <p:cNvPr id="5" name="Slide Number Placeholder 4">
            <a:extLst>
              <a:ext uri="{FF2B5EF4-FFF2-40B4-BE49-F238E27FC236}">
                <a16:creationId xmlns:a16="http://schemas.microsoft.com/office/drawing/2014/main" id="{C5117FA1-6C81-3CA2-60EF-58ADD96FDCF3}"/>
              </a:ext>
            </a:extLst>
          </p:cNvPr>
          <p:cNvSpPr>
            <a:spLocks noGrp="1"/>
          </p:cNvSpPr>
          <p:nvPr>
            <p:ph type="sldNum" sz="quarter" idx="12"/>
          </p:nvPr>
        </p:nvSpPr>
        <p:spPr/>
        <p:txBody>
          <a:bodyPr/>
          <a:lstStyle/>
          <a:p>
            <a:fld id="{330EA680-D336-4FF7-8B7A-9848BB0A1C32}" type="slidenum">
              <a:rPr lang="en-US" smtClean="0"/>
              <a:t>22</a:t>
            </a:fld>
            <a:endParaRPr lang="en-US"/>
          </a:p>
        </p:txBody>
      </p:sp>
      <p:sp>
        <p:nvSpPr>
          <p:cNvPr id="4" name="Footer Placeholder 3">
            <a:extLst>
              <a:ext uri="{FF2B5EF4-FFF2-40B4-BE49-F238E27FC236}">
                <a16:creationId xmlns:a16="http://schemas.microsoft.com/office/drawing/2014/main" id="{8DBEFBD3-EA12-11D5-F149-982D6EEF1F19}"/>
              </a:ext>
            </a:extLst>
          </p:cNvPr>
          <p:cNvSpPr>
            <a:spLocks noGrp="1"/>
          </p:cNvSpPr>
          <p:nvPr>
            <p:ph type="ftr" sz="quarter" idx="11"/>
          </p:nvPr>
        </p:nvSpPr>
        <p:spPr/>
        <p:txBody>
          <a:bodyPr/>
          <a:lstStyle/>
          <a:p>
            <a:r>
              <a:rPr lang="en-US" sz="1000"/>
              <a:t>Real Estate Insights: Predictive Analytics for Airbnb and Zillow Listings​</a:t>
            </a:r>
          </a:p>
        </p:txBody>
      </p:sp>
    </p:spTree>
    <p:extLst>
      <p:ext uri="{BB962C8B-B14F-4D97-AF65-F5344CB8AC3E}">
        <p14:creationId xmlns:p14="http://schemas.microsoft.com/office/powerpoint/2010/main" val="4010482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A06AAA7-2567-17FF-065D-40E83EB358B0}"/>
              </a:ext>
            </a:extLst>
          </p:cNvPr>
          <p:cNvSpPr>
            <a:spLocks noGrp="1"/>
          </p:cNvSpPr>
          <p:nvPr>
            <p:ph idx="1"/>
          </p:nvPr>
        </p:nvSpPr>
        <p:spPr>
          <a:xfrm>
            <a:off x="3050412" y="2979336"/>
            <a:ext cx="5709721" cy="2430864"/>
          </a:xfrm>
        </p:spPr>
        <p:txBody>
          <a:bodyPr vert="horz" lIns="91440" tIns="45720" rIns="91440" bIns="45720" rtlCol="0" anchor="t">
            <a:normAutofit/>
          </a:bodyPr>
          <a:lstStyle/>
          <a:p>
            <a:pPr marL="0" indent="0">
              <a:buNone/>
            </a:pPr>
            <a:r>
              <a:rPr lang="en-US" sz="6000">
                <a:solidFill>
                  <a:schemeClr val="tx2"/>
                </a:solidFill>
                <a:latin typeface="Times New Roman"/>
                <a:ea typeface="+mn-lt"/>
                <a:cs typeface="+mn-lt"/>
              </a:rPr>
              <a:t>Thank you</a:t>
            </a:r>
            <a:endParaRPr lang="en-US" sz="6000">
              <a:solidFill>
                <a:schemeClr val="tx2"/>
              </a:solidFill>
              <a:latin typeface="Times New Roman"/>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46C911C-D5C6-0946-A4EB-FA61FE82616C}"/>
              </a:ext>
            </a:extLst>
          </p:cNvPr>
          <p:cNvSpPr>
            <a:spLocks noGrp="1"/>
          </p:cNvSpPr>
          <p:nvPr>
            <p:ph type="sldNum" sz="quarter" idx="12"/>
          </p:nvPr>
        </p:nvSpPr>
        <p:spPr/>
        <p:txBody>
          <a:bodyPr/>
          <a:lstStyle/>
          <a:p>
            <a:fld id="{330EA680-D336-4FF7-8B7A-9848BB0A1C32}" type="slidenum">
              <a:rPr lang="en-US" smtClean="0"/>
              <a:t>23</a:t>
            </a:fld>
            <a:endParaRPr lang="en-US"/>
          </a:p>
        </p:txBody>
      </p:sp>
      <p:sp>
        <p:nvSpPr>
          <p:cNvPr id="2" name="Footer Placeholder 1">
            <a:extLst>
              <a:ext uri="{FF2B5EF4-FFF2-40B4-BE49-F238E27FC236}">
                <a16:creationId xmlns:a16="http://schemas.microsoft.com/office/drawing/2014/main" id="{9476C252-8678-F4C3-860A-C327292E7917}"/>
              </a:ext>
            </a:extLst>
          </p:cNvPr>
          <p:cNvSpPr>
            <a:spLocks noGrp="1"/>
          </p:cNvSpPr>
          <p:nvPr>
            <p:ph type="ftr" sz="quarter" idx="11"/>
          </p:nvPr>
        </p:nvSpPr>
        <p:spPr/>
        <p:txBody>
          <a:bodyPr/>
          <a:lstStyle/>
          <a:p>
            <a:r>
              <a:rPr lang="en-US" sz="1000"/>
              <a:t>Real Estate Insights: Predictive Analytics for Airbnb and Zillow Listings​</a:t>
            </a:r>
          </a:p>
        </p:txBody>
      </p:sp>
    </p:spTree>
    <p:extLst>
      <p:ext uri="{BB962C8B-B14F-4D97-AF65-F5344CB8AC3E}">
        <p14:creationId xmlns:p14="http://schemas.microsoft.com/office/powerpoint/2010/main" val="2569761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2" name="Rectangle 40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BBE69-B26B-82ED-69ED-DF301FC587EB}"/>
              </a:ext>
            </a:extLst>
          </p:cNvPr>
          <p:cNvSpPr>
            <a:spLocks noGrp="1"/>
          </p:cNvSpPr>
          <p:nvPr>
            <p:ph type="title"/>
          </p:nvPr>
        </p:nvSpPr>
        <p:spPr>
          <a:xfrm>
            <a:off x="838200" y="557188"/>
            <a:ext cx="10515600" cy="1133499"/>
          </a:xfrm>
        </p:spPr>
        <p:txBody>
          <a:bodyPr>
            <a:normAutofit/>
          </a:bodyPr>
          <a:lstStyle/>
          <a:p>
            <a:pPr algn="ctr"/>
            <a:r>
              <a:rPr lang="en-US" sz="5200" b="1">
                <a:latin typeface="Times New Roman"/>
                <a:ea typeface="+mj-lt"/>
                <a:cs typeface="+mj-lt"/>
              </a:rPr>
              <a:t>Objectives</a:t>
            </a:r>
            <a:endParaRPr lang="en-US" sz="5200">
              <a:latin typeface="Times New Roman"/>
              <a:cs typeface="Times New Roman"/>
            </a:endParaRPr>
          </a:p>
        </p:txBody>
      </p:sp>
      <p:sp>
        <p:nvSpPr>
          <p:cNvPr id="14" name="Footer Placeholder 13">
            <a:extLst>
              <a:ext uri="{FF2B5EF4-FFF2-40B4-BE49-F238E27FC236}">
                <a16:creationId xmlns:a16="http://schemas.microsoft.com/office/drawing/2014/main" id="{151A3557-DA5F-A0E1-3F9D-A468941DF848}"/>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1000"/>
              <a:t>Real Estate Insights: Predictive Analytics for Airbnb and Zillow Listings​</a:t>
            </a:r>
          </a:p>
        </p:txBody>
      </p:sp>
      <p:sp>
        <p:nvSpPr>
          <p:cNvPr id="4" name="Slide Number Placeholder 3">
            <a:extLst>
              <a:ext uri="{FF2B5EF4-FFF2-40B4-BE49-F238E27FC236}">
                <a16:creationId xmlns:a16="http://schemas.microsoft.com/office/drawing/2014/main" id="{91B90976-6115-42FE-B91F-1D755F6AEF3D}"/>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pPr>
                <a:spcAft>
                  <a:spcPts val="600"/>
                </a:spcAft>
              </a:pPr>
              <a:t>3</a:t>
            </a:fld>
            <a:endParaRPr lang="en-US"/>
          </a:p>
        </p:txBody>
      </p:sp>
      <p:graphicFrame>
        <p:nvGraphicFramePr>
          <p:cNvPr id="386" name="Content Placeholder 383">
            <a:extLst>
              <a:ext uri="{FF2B5EF4-FFF2-40B4-BE49-F238E27FC236}">
                <a16:creationId xmlns:a16="http://schemas.microsoft.com/office/drawing/2014/main" id="{58047942-945A-7BA6-33DA-2622BCA13E41}"/>
              </a:ext>
            </a:extLst>
          </p:cNvPr>
          <p:cNvGraphicFramePr>
            <a:graphicFrameLocks noGrp="1"/>
          </p:cNvGraphicFramePr>
          <p:nvPr>
            <p:ph idx="1"/>
            <p:extLst>
              <p:ext uri="{D42A27DB-BD31-4B8C-83A1-F6EECF244321}">
                <p14:modId xmlns:p14="http://schemas.microsoft.com/office/powerpoint/2010/main" val="1283864380"/>
              </p:ext>
            </p:extLst>
          </p:nvPr>
        </p:nvGraphicFramePr>
        <p:xfrm>
          <a:off x="838200" y="2121284"/>
          <a:ext cx="10515600" cy="3813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559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C9851-60D3-F5C9-FBEE-304B82EAAD3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latin typeface="+mj-lt"/>
                <a:ea typeface="+mj-ea"/>
                <a:cs typeface="+mj-cs"/>
              </a:rPr>
              <a:t>Literature Review</a:t>
            </a:r>
            <a:endParaRPr lang="en-US" sz="4000" kern="1200">
              <a:solidFill>
                <a:srgbClr val="FFFFFF"/>
              </a:solidFill>
              <a:latin typeface="+mj-lt"/>
              <a:ea typeface="+mj-ea"/>
              <a:cs typeface="+mj-cs"/>
            </a:endParaRPr>
          </a:p>
        </p:txBody>
      </p:sp>
      <p:sp>
        <p:nvSpPr>
          <p:cNvPr id="4" name="Footer Placeholder 3">
            <a:extLst>
              <a:ext uri="{FF2B5EF4-FFF2-40B4-BE49-F238E27FC236}">
                <a16:creationId xmlns:a16="http://schemas.microsoft.com/office/drawing/2014/main" id="{F3A3813D-F4AE-E8AC-CE44-7B3E3AAC9207}"/>
              </a:ext>
            </a:extLst>
          </p:cNvPr>
          <p:cNvSpPr>
            <a:spLocks noGrp="1"/>
          </p:cNvSpPr>
          <p:nvPr>
            <p:ph type="ftr" sz="quarter" idx="11"/>
          </p:nvPr>
        </p:nvSpPr>
        <p:spPr>
          <a:xfrm>
            <a:off x="4321730" y="6491369"/>
            <a:ext cx="4114800" cy="365760"/>
          </a:xfrm>
        </p:spPr>
        <p:txBody>
          <a:bodyPr vert="horz" lIns="91440" tIns="45720" rIns="91440" bIns="45720" rtlCol="0" anchor="ctr">
            <a:normAutofit/>
          </a:bodyPr>
          <a:lstStyle/>
          <a:p>
            <a:pPr algn="l">
              <a:spcAft>
                <a:spcPts val="600"/>
              </a:spcAft>
            </a:pPr>
            <a:r>
              <a:rPr lang="en-US" sz="1000" kern="1200">
                <a:solidFill>
                  <a:srgbClr val="7F7F7F"/>
                </a:solidFill>
                <a:latin typeface="+mn-lt"/>
                <a:ea typeface="+mn-ea"/>
                <a:cs typeface="+mn-cs"/>
              </a:rPr>
              <a:t>Real Estate Insights: Predictive Analytics for Airbnb and Zillow Listings​</a:t>
            </a:r>
          </a:p>
        </p:txBody>
      </p:sp>
      <p:sp>
        <p:nvSpPr>
          <p:cNvPr id="5" name="Slide Number Placeholder 4">
            <a:extLst>
              <a:ext uri="{FF2B5EF4-FFF2-40B4-BE49-F238E27FC236}">
                <a16:creationId xmlns:a16="http://schemas.microsoft.com/office/drawing/2014/main" id="{2185F12E-B460-AC9F-AC30-4A97D3D0413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4</a:t>
            </a:fld>
            <a:endParaRPr lang="en-US" sz="1100">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A5AE7C12-C064-F7E5-7689-27D7F859A4D3}"/>
              </a:ext>
            </a:extLst>
          </p:cNvPr>
          <p:cNvGraphicFramePr>
            <a:graphicFrameLocks noGrp="1"/>
          </p:cNvGraphicFramePr>
          <p:nvPr>
            <p:extLst>
              <p:ext uri="{D42A27DB-BD31-4B8C-83A1-F6EECF244321}">
                <p14:modId xmlns:p14="http://schemas.microsoft.com/office/powerpoint/2010/main" val="2734168508"/>
              </p:ext>
            </p:extLst>
          </p:nvPr>
        </p:nvGraphicFramePr>
        <p:xfrm>
          <a:off x="15393" y="1662545"/>
          <a:ext cx="12189625" cy="4771932"/>
        </p:xfrm>
        <a:graphic>
          <a:graphicData uri="http://schemas.openxmlformats.org/drawingml/2006/table">
            <a:tbl>
              <a:tblPr bandRow="1">
                <a:tableStyleId>{5C22544A-7EE6-4342-B048-85BDC9FD1C3A}</a:tableStyleId>
              </a:tblPr>
              <a:tblGrid>
                <a:gridCol w="569575">
                  <a:extLst>
                    <a:ext uri="{9D8B030D-6E8A-4147-A177-3AD203B41FA5}">
                      <a16:colId xmlns:a16="http://schemas.microsoft.com/office/drawing/2014/main" val="4137157900"/>
                    </a:ext>
                  </a:extLst>
                </a:gridCol>
                <a:gridCol w="1506803">
                  <a:extLst>
                    <a:ext uri="{9D8B030D-6E8A-4147-A177-3AD203B41FA5}">
                      <a16:colId xmlns:a16="http://schemas.microsoft.com/office/drawing/2014/main" val="1779261156"/>
                    </a:ext>
                  </a:extLst>
                </a:gridCol>
                <a:gridCol w="1554787">
                  <a:extLst>
                    <a:ext uri="{9D8B030D-6E8A-4147-A177-3AD203B41FA5}">
                      <a16:colId xmlns:a16="http://schemas.microsoft.com/office/drawing/2014/main" val="878077358"/>
                    </a:ext>
                  </a:extLst>
                </a:gridCol>
                <a:gridCol w="2493818">
                  <a:extLst>
                    <a:ext uri="{9D8B030D-6E8A-4147-A177-3AD203B41FA5}">
                      <a16:colId xmlns:a16="http://schemas.microsoft.com/office/drawing/2014/main" val="2103920135"/>
                    </a:ext>
                  </a:extLst>
                </a:gridCol>
                <a:gridCol w="2152040">
                  <a:extLst>
                    <a:ext uri="{9D8B030D-6E8A-4147-A177-3AD203B41FA5}">
                      <a16:colId xmlns:a16="http://schemas.microsoft.com/office/drawing/2014/main" val="1245847407"/>
                    </a:ext>
                  </a:extLst>
                </a:gridCol>
                <a:gridCol w="1628422">
                  <a:extLst>
                    <a:ext uri="{9D8B030D-6E8A-4147-A177-3AD203B41FA5}">
                      <a16:colId xmlns:a16="http://schemas.microsoft.com/office/drawing/2014/main" val="982343796"/>
                    </a:ext>
                  </a:extLst>
                </a:gridCol>
                <a:gridCol w="2284180">
                  <a:extLst>
                    <a:ext uri="{9D8B030D-6E8A-4147-A177-3AD203B41FA5}">
                      <a16:colId xmlns:a16="http://schemas.microsoft.com/office/drawing/2014/main" val="3984878764"/>
                    </a:ext>
                  </a:extLst>
                </a:gridCol>
              </a:tblGrid>
              <a:tr h="188366">
                <a:tc>
                  <a:txBody>
                    <a:bodyPr/>
                    <a:lstStyle/>
                    <a:p>
                      <a:pPr algn="ctr" rtl="0" fontAlgn="b"/>
                      <a:r>
                        <a:rPr lang="en-US" sz="800" b="1">
                          <a:effectLst/>
                          <a:latin typeface="Times New Roman"/>
                        </a:rPr>
                        <a:t>Serial No</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
                      <a:r>
                        <a:rPr lang="en-US" sz="800" b="1">
                          <a:effectLst/>
                          <a:highlight>
                            <a:srgbClr val="F7F7F7"/>
                          </a:highlight>
                          <a:latin typeface="Times New Roman"/>
                        </a:rPr>
                        <a:t>Technique Used</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b="1">
                          <a:effectLst/>
                          <a:highlight>
                            <a:srgbClr val="F7F7F7"/>
                          </a:highlight>
                          <a:latin typeface="Times New Roman"/>
                        </a:rPr>
                        <a:t>Dataset Used</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b="1">
                          <a:effectLst/>
                          <a:highlight>
                            <a:srgbClr val="F7F7F7"/>
                          </a:highlight>
                          <a:latin typeface="Times New Roman"/>
                        </a:rPr>
                        <a:t>Approach</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b="1">
                          <a:effectLst/>
                          <a:highlight>
                            <a:srgbClr val="F7F7F7"/>
                          </a:highlight>
                          <a:latin typeface="Times New Roman"/>
                        </a:rPr>
                        <a:t>Pros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b="1">
                          <a:effectLst/>
                          <a:highlight>
                            <a:srgbClr val="F7F7F7"/>
                          </a:highlight>
                          <a:latin typeface="Times New Roman"/>
                        </a:rPr>
                        <a:t>Cons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b="1">
                          <a:effectLst/>
                          <a:latin typeface="Times New Roman"/>
                        </a:rPr>
                        <a:t>Results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5593948"/>
                  </a:ext>
                </a:extLst>
              </a:tr>
              <a:tr h="1412743">
                <a:tc>
                  <a:txBody>
                    <a:bodyPr/>
                    <a:lstStyle/>
                    <a:p>
                      <a:pPr algn="ctr" rtl="0" fontAlgn="b"/>
                      <a:r>
                        <a:rPr lang="en-US" sz="800">
                          <a:effectLst/>
                          <a:latin typeface="Times New Roman"/>
                        </a:rPr>
                        <a:t>[1]</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
                      <a:r>
                        <a:rPr lang="en-US" sz="800">
                          <a:effectLst/>
                          <a:highlight>
                            <a:srgbClr val="F7F7F7"/>
                          </a:highlight>
                          <a:latin typeface="Times New Roman"/>
                        </a:rPr>
                        <a:t>Linear Regression, Naive Bayes, Logistic Regression, KNN, Decision Tree, Gradient Boosting</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Airbnb listing data from New York City from 2011-2019 containing 48895 rows and 16 columns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1. Analyzed linear relationship between target and input features to find best fit line.</a:t>
                      </a:r>
                      <a:br>
                        <a:rPr lang="en-US" sz="800">
                          <a:effectLst/>
                          <a:highlight>
                            <a:srgbClr val="F7F7F7"/>
                          </a:highlight>
                          <a:latin typeface="Times New Roman"/>
                        </a:rPr>
                      </a:br>
                      <a:r>
                        <a:rPr lang="en-US" sz="800">
                          <a:effectLst/>
                          <a:highlight>
                            <a:srgbClr val="F7F7F7"/>
                          </a:highlight>
                          <a:latin typeface="Times New Roman"/>
                        </a:rPr>
                        <a:t>2. Classified price into categories using Bayes theorem, logit function and similarity to neighbors.</a:t>
                      </a:r>
                      <a:br>
                        <a:rPr lang="en-US" sz="800">
                          <a:effectLst/>
                          <a:highlight>
                            <a:srgbClr val="F7F7F7"/>
                          </a:highlight>
                          <a:latin typeface="Times New Roman"/>
                        </a:rPr>
                      </a:br>
                      <a:r>
                        <a:rPr lang="en-US" sz="800">
                          <a:effectLst/>
                          <a:highlight>
                            <a:srgbClr val="F7F7F7"/>
                          </a:highlight>
                          <a:latin typeface="Times New Roman"/>
                        </a:rPr>
                        <a:t>3. Split the data into subsets based on attribute test.</a:t>
                      </a:r>
                      <a:br>
                        <a:rPr lang="en-US" sz="800">
                          <a:effectLst/>
                          <a:highlight>
                            <a:srgbClr val="F7F7F7"/>
                          </a:highlight>
                          <a:latin typeface="Times New Roman"/>
                        </a:rPr>
                      </a:br>
                      <a:r>
                        <a:rPr lang="en-US" sz="800">
                          <a:effectLst/>
                          <a:highlight>
                            <a:srgbClr val="F7F7F7"/>
                          </a:highlight>
                          <a:latin typeface="Times New Roman"/>
                        </a:rPr>
                        <a:t>4. Ensemble technique that combines multiple decision trees in a stage-wise fashion</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1. Assumes linearity and independence, with the choice of k being critical.</a:t>
                      </a:r>
                      <a:br>
                        <a:rPr lang="en-US" sz="800">
                          <a:effectLst/>
                          <a:highlight>
                            <a:srgbClr val="F7F7F7"/>
                          </a:highlight>
                          <a:latin typeface="Times New Roman"/>
                        </a:rPr>
                      </a:br>
                      <a:r>
                        <a:rPr lang="en-US" sz="800">
                          <a:effectLst/>
                          <a:highlight>
                            <a:srgbClr val="F7F7F7"/>
                          </a:highlight>
                          <a:latin typeface="Times New Roman"/>
                        </a:rPr>
                        <a:t>2. It's computationally intensive, prone to overfitting, yet simple to implement and interpret.</a:t>
                      </a:r>
                      <a:br>
                        <a:rPr lang="en-US" sz="800">
                          <a:effectLst/>
                          <a:highlight>
                            <a:srgbClr val="F7F7F7"/>
                          </a:highlight>
                          <a:latin typeface="Times New Roman"/>
                        </a:rPr>
                      </a:br>
                      <a:r>
                        <a:rPr lang="en-US" sz="800">
                          <a:effectLst/>
                          <a:highlight>
                            <a:srgbClr val="F7F7F7"/>
                          </a:highlight>
                          <a:latin typeface="Times New Roman"/>
                        </a:rPr>
                        <a:t>3. It handles both numeric and categorical data without making prior assumptions, offering flexibility and often achieving high accuracy.</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1. Outliers and noise may impact.</a:t>
                      </a:r>
                      <a:br>
                        <a:rPr lang="en-US" sz="800">
                          <a:effectLst/>
                          <a:highlight>
                            <a:srgbClr val="F7F7F7"/>
                          </a:highlight>
                          <a:latin typeface="Times New Roman"/>
                        </a:rPr>
                      </a:br>
                      <a:r>
                        <a:rPr lang="en-US" sz="800">
                          <a:effectLst/>
                          <a:highlight>
                            <a:srgbClr val="F7F7F7"/>
                          </a:highlight>
                          <a:latin typeface="Times New Roman"/>
                        </a:rPr>
                        <a:t>2. Works only for categorical predictors.</a:t>
                      </a:r>
                      <a:br>
                        <a:rPr lang="en-US" sz="800">
                          <a:effectLst/>
                          <a:highlight>
                            <a:srgbClr val="F7F7F7"/>
                          </a:highlight>
                          <a:latin typeface="Times New Roman"/>
                        </a:rPr>
                      </a:br>
                      <a:r>
                        <a:rPr lang="en-US" sz="800">
                          <a:effectLst/>
                          <a:highlight>
                            <a:srgbClr val="F7F7F7"/>
                          </a:highlight>
                          <a:latin typeface="Times New Roman"/>
                        </a:rPr>
                        <a:t>3. May overfit easily. May overfit data. 4. Overfitting is also possible if boosting is excessive.</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latin typeface="Times New Roman"/>
                        </a:rPr>
                        <a:t>1. The paper compared techniques like Linear Regression, SVM, </a:t>
                      </a:r>
                      <a:r>
                        <a:rPr lang="en-US" sz="800" err="1">
                          <a:effectLst/>
                          <a:latin typeface="Times New Roman"/>
                        </a:rPr>
                        <a:t>XGBoost</a:t>
                      </a:r>
                      <a:r>
                        <a:rPr lang="en-US" sz="800">
                          <a:effectLst/>
                          <a:latin typeface="Times New Roman"/>
                        </a:rPr>
                        <a:t>, and DNN on the Airbnb dataset containing listing, reviews, and location data.</a:t>
                      </a:r>
                      <a:br>
                        <a:rPr lang="en-US" sz="800">
                          <a:effectLst/>
                          <a:latin typeface="Times New Roman"/>
                        </a:rPr>
                      </a:br>
                      <a:r>
                        <a:rPr lang="en-US" sz="800">
                          <a:effectLst/>
                          <a:latin typeface="Times New Roman"/>
                        </a:rPr>
                        <a:t>2. </a:t>
                      </a:r>
                      <a:r>
                        <a:rPr lang="en-US" sz="800" err="1">
                          <a:effectLst/>
                          <a:latin typeface="Times New Roman"/>
                        </a:rPr>
                        <a:t>XGBoost</a:t>
                      </a:r>
                      <a:r>
                        <a:rPr lang="en-US" sz="800">
                          <a:effectLst/>
                          <a:latin typeface="Times New Roman"/>
                        </a:rPr>
                        <a:t> with adjusted hyperparameters performed best with the highest R2 score of 0.4768 and lowest RMSE of 0.4647 for price prediction task, demonstrating the effectiveness of leveraging multi-modality data.</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7731558"/>
                  </a:ext>
                </a:extLst>
              </a:tr>
              <a:tr h="957526">
                <a:tc>
                  <a:txBody>
                    <a:bodyPr/>
                    <a:lstStyle/>
                    <a:p>
                      <a:pPr algn="ctr" rtl="0" fontAlgn="b"/>
                      <a:r>
                        <a:rPr lang="en-US" sz="800">
                          <a:effectLst/>
                          <a:latin typeface="Times New Roman"/>
                        </a:rPr>
                        <a:t>[2]</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
                      <a:r>
                        <a:rPr lang="en-US" sz="800" err="1">
                          <a:effectLst/>
                          <a:highlight>
                            <a:srgbClr val="F7F7F7"/>
                          </a:highlight>
                          <a:latin typeface="Times New Roman"/>
                        </a:rPr>
                        <a:t>XGBoost</a:t>
                      </a:r>
                      <a:r>
                        <a:rPr lang="en-US" sz="800">
                          <a:effectLst/>
                          <a:highlight>
                            <a:srgbClr val="F7F7F7"/>
                          </a:highlight>
                          <a:latin typeface="Times New Roman"/>
                        </a:rPr>
                        <a:t> Regressor with Hyperparameter tuning, DNN, NLP, PCA, Spectral Clustering</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Listings data, Reviews data, Neighborhood/Geo data from Inside Airbnb for 10 cities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1. Combined multi-modal data (text, numeric, location) as features into machine learning models to predict Airbnb prices.</a:t>
                      </a:r>
                      <a:br>
                        <a:rPr lang="en-US" sz="800">
                          <a:effectLst/>
                          <a:highlight>
                            <a:srgbClr val="F7F7F7"/>
                          </a:highlight>
                          <a:latin typeface="Times New Roman"/>
                        </a:rPr>
                      </a:br>
                      <a:r>
                        <a:rPr lang="en-US" sz="800">
                          <a:effectLst/>
                          <a:highlight>
                            <a:srgbClr val="F7F7F7"/>
                          </a:highlight>
                          <a:latin typeface="Times New Roman"/>
                        </a:rPr>
                        <a:t>2. Applied NLP to reviews, PCA for dimension reduction, clustering for distances to landmarks.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1. Leveraging various data sources and techniques achieved best performance.</a:t>
                      </a:r>
                      <a:br>
                        <a:rPr lang="en-US" sz="800">
                          <a:effectLst/>
                          <a:highlight>
                            <a:srgbClr val="F7F7F7"/>
                          </a:highlight>
                          <a:latin typeface="Times New Roman"/>
                        </a:rPr>
                      </a:br>
                      <a:r>
                        <a:rPr lang="en-US" sz="800">
                          <a:effectLst/>
                          <a:highlight>
                            <a:srgbClr val="F7F7F7"/>
                          </a:highlight>
                          <a:latin typeface="Times New Roman"/>
                        </a:rPr>
                        <a:t>2. Combined approaches addressed limitations of single data types.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1. Only used one data source (Inside Airbnb).</a:t>
                      </a:r>
                      <a:br>
                        <a:rPr lang="en-US" sz="800">
                          <a:effectLst/>
                          <a:highlight>
                            <a:srgbClr val="F7F7F7"/>
                          </a:highlight>
                          <a:latin typeface="Times New Roman"/>
                        </a:rPr>
                      </a:br>
                      <a:r>
                        <a:rPr lang="en-US" sz="800">
                          <a:effectLst/>
                          <a:highlight>
                            <a:srgbClr val="F7F7F7"/>
                          </a:highlight>
                          <a:latin typeface="Times New Roman"/>
                        </a:rPr>
                        <a:t>2. Performance could be further improved by expanding data scope and optimizing models.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latin typeface="Times New Roman"/>
                        </a:rPr>
                        <a:t>1. The research developed an Airbnb price prediction model leveraging multi-modality data (listings, reviews, locations) through techniques like NLP, PCA, clustering.</a:t>
                      </a:r>
                      <a:br>
                        <a:rPr lang="en-US" sz="800">
                          <a:effectLst/>
                          <a:latin typeface="Times New Roman"/>
                        </a:rPr>
                      </a:br>
                      <a:r>
                        <a:rPr lang="en-US" sz="800">
                          <a:effectLst/>
                          <a:latin typeface="Times New Roman"/>
                        </a:rPr>
                        <a:t>2. Achieved best performance with </a:t>
                      </a:r>
                      <a:r>
                        <a:rPr lang="en-US" sz="800" err="1">
                          <a:effectLst/>
                          <a:latin typeface="Times New Roman"/>
                        </a:rPr>
                        <a:t>XGBoost</a:t>
                      </a:r>
                      <a:r>
                        <a:rPr lang="en-US" sz="800">
                          <a:effectLst/>
                          <a:latin typeface="Times New Roman"/>
                        </a:rPr>
                        <a:t> compared to other models.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0163685"/>
                  </a:ext>
                </a:extLst>
              </a:tr>
              <a:tr h="1255771">
                <a:tc>
                  <a:txBody>
                    <a:bodyPr/>
                    <a:lstStyle/>
                    <a:p>
                      <a:pPr algn="ctr" rtl="0" fontAlgn="b"/>
                      <a:r>
                        <a:rPr lang="en-US" sz="800">
                          <a:effectLst/>
                          <a:latin typeface="Times New Roman"/>
                        </a:rPr>
                        <a:t>[3]</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
                      <a:r>
                        <a:rPr lang="en-US" sz="800" err="1">
                          <a:effectLst/>
                          <a:highlight>
                            <a:srgbClr val="F7F7F7"/>
                          </a:highlight>
                          <a:latin typeface="Times New Roman"/>
                        </a:rPr>
                        <a:t>DeepAR</a:t>
                      </a:r>
                      <a:r>
                        <a:rPr lang="en-US" sz="800">
                          <a:effectLst/>
                          <a:highlight>
                            <a:srgbClr val="F7F7F7"/>
                          </a:highlight>
                          <a:latin typeface="Times New Roman"/>
                        </a:rPr>
                        <a:t>, Fuzzy Time Series, LSTM, Multiple Linear Regression, NBEATS, Support Vector Regression, Temporal Fusion Transformers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Dark Sky API (weather), Solar Flare (space), UCI Electricity Load</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br>
                        <a:rPr lang="en-US" sz="800">
                          <a:effectLst/>
                          <a:highlight>
                            <a:srgbClr val="F7F7F7"/>
                          </a:highlight>
                          <a:latin typeface="Times New Roman"/>
                        </a:rPr>
                      </a:br>
                      <a:r>
                        <a:rPr lang="en-US" sz="800">
                          <a:effectLst/>
                          <a:highlight>
                            <a:srgbClr val="F7F7F7"/>
                          </a:highlight>
                          <a:latin typeface="Times New Roman"/>
                        </a:rPr>
                        <a:t>1. The study compares seven advanced time series prediction methods. Using three datasets—Dark Sky weather data, MVTS solar flare data, and UCI electricity load data—each model's performance is evaluated based on metrics like RMSE, MSE, MAE, R-squared, and computational efficiency.</a:t>
                      </a:r>
                      <a:br>
                        <a:rPr lang="en-US" sz="800">
                          <a:effectLst/>
                          <a:highlight>
                            <a:srgbClr val="F7F7F7"/>
                          </a:highlight>
                          <a:latin typeface="Times New Roman"/>
                        </a:rPr>
                      </a:br>
                      <a:r>
                        <a:rPr lang="en-US" sz="800">
                          <a:effectLst/>
                          <a:highlight>
                            <a:srgbClr val="F7F7F7"/>
                          </a:highlight>
                          <a:latin typeface="Times New Roman"/>
                        </a:rPr>
                        <a:t>2. The goal is to pinpoint the most accurate and efficient forecasting approach across different domains.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1. Handle variety of problems, </a:t>
                      </a:r>
                      <a:r>
                        <a:rPr lang="en-US" sz="800" err="1">
                          <a:effectLst/>
                          <a:highlight>
                            <a:srgbClr val="F7F7F7"/>
                          </a:highlight>
                          <a:latin typeface="Times New Roman"/>
                        </a:rPr>
                        <a:t>scales,seasonality</a:t>
                      </a:r>
                      <a:r>
                        <a:rPr lang="en-US" sz="800">
                          <a:effectLst/>
                          <a:highlight>
                            <a:srgbClr val="F7F7F7"/>
                          </a:highlight>
                          <a:latin typeface="Times New Roman"/>
                        </a:rPr>
                        <a:t>.</a:t>
                      </a:r>
                      <a:br>
                        <a:rPr lang="en-US" sz="800">
                          <a:effectLst/>
                          <a:highlight>
                            <a:srgbClr val="F7F7F7"/>
                          </a:highlight>
                          <a:latin typeface="Times New Roman"/>
                        </a:rPr>
                      </a:br>
                      <a:r>
                        <a:rPr lang="en-US" sz="800">
                          <a:effectLst/>
                          <a:highlight>
                            <a:srgbClr val="F7F7F7"/>
                          </a:highlight>
                          <a:latin typeface="Times New Roman"/>
                        </a:rPr>
                        <a:t>2. Provide accuracy, easy implementation, leverage past history</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Computationally expensive, assume linearity, require large datasets, complex architectures, lower performance than top models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latin typeface="Times New Roman"/>
                        </a:rPr>
                        <a:t>1. The results showed that NBEATS outperformed other models with the best RMSE, MSE, and MAE values on most datasets.</a:t>
                      </a:r>
                      <a:br>
                        <a:rPr lang="en-US" sz="800">
                          <a:effectLst/>
                          <a:latin typeface="Times New Roman"/>
                        </a:rPr>
                      </a:br>
                      <a:r>
                        <a:rPr lang="en-US" sz="800">
                          <a:effectLst/>
                          <a:latin typeface="Times New Roman"/>
                        </a:rPr>
                        <a:t>2. LSTM performed best in terms of accuracy (R-squared) on weather data and computation time, and </a:t>
                      </a:r>
                      <a:r>
                        <a:rPr lang="en-US" sz="800" err="1">
                          <a:effectLst/>
                          <a:latin typeface="Times New Roman"/>
                        </a:rPr>
                        <a:t>DeepAR</a:t>
                      </a:r>
                      <a:r>
                        <a:rPr lang="en-US" sz="800">
                          <a:effectLst/>
                          <a:latin typeface="Times New Roman"/>
                        </a:rPr>
                        <a:t> and TFT also exhibited good overall performance.</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060763"/>
                  </a:ext>
                </a:extLst>
              </a:tr>
              <a:tr h="957526">
                <a:tc>
                  <a:txBody>
                    <a:bodyPr/>
                    <a:lstStyle/>
                    <a:p>
                      <a:pPr algn="ctr" rtl="0" fontAlgn="b"/>
                      <a:r>
                        <a:rPr lang="en-US" sz="800">
                          <a:effectLst/>
                          <a:latin typeface="Times New Roman"/>
                        </a:rPr>
                        <a:t>[4]</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
                      <a:r>
                        <a:rPr lang="en-US" sz="800">
                          <a:effectLst/>
                          <a:highlight>
                            <a:srgbClr val="F7F7F7"/>
                          </a:highlight>
                          <a:latin typeface="Times New Roman"/>
                        </a:rPr>
                        <a:t>Linear Regression, Random Forest, and </a:t>
                      </a:r>
                      <a:r>
                        <a:rPr lang="en-US" sz="800" err="1">
                          <a:effectLst/>
                          <a:highlight>
                            <a:srgbClr val="F7F7F7"/>
                          </a:highlight>
                          <a:latin typeface="Times New Roman"/>
                        </a:rPr>
                        <a:t>XGBoost</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2023 Airbnb US listing data</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The technical approach involved applying all the three models and </a:t>
                      </a:r>
                      <a:r>
                        <a:rPr lang="en-US" sz="800" err="1">
                          <a:effectLst/>
                          <a:highlight>
                            <a:srgbClr val="F7F7F7"/>
                          </a:highlight>
                          <a:latin typeface="Times New Roman"/>
                        </a:rPr>
                        <a:t>XGBoost</a:t>
                      </a:r>
                      <a:r>
                        <a:rPr lang="en-US" sz="800">
                          <a:effectLst/>
                          <a:highlight>
                            <a:srgbClr val="F7F7F7"/>
                          </a:highlight>
                          <a:latin typeface="Times New Roman"/>
                        </a:rPr>
                        <a:t> was tuned using </a:t>
                      </a:r>
                      <a:r>
                        <a:rPr lang="en-US" sz="800" err="1">
                          <a:effectLst/>
                          <a:highlight>
                            <a:srgbClr val="F7F7F7"/>
                          </a:highlight>
                          <a:latin typeface="Times New Roman"/>
                        </a:rPr>
                        <a:t>GridSearchCV</a:t>
                      </a:r>
                      <a:r>
                        <a:rPr lang="en-US" sz="800">
                          <a:effectLst/>
                          <a:highlight>
                            <a:srgbClr val="F7F7F7"/>
                          </a:highlight>
                          <a:latin typeface="Times New Roman"/>
                        </a:rPr>
                        <a:t> and cross-validation, to predict Airbnb listing prices based on evaluating model performance using various metrics and visualizations.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1. </a:t>
                      </a:r>
                      <a:r>
                        <a:rPr lang="en-US" sz="800" err="1">
                          <a:effectLst/>
                          <a:highlight>
                            <a:srgbClr val="F7F7F7"/>
                          </a:highlight>
                          <a:latin typeface="Times New Roman"/>
                        </a:rPr>
                        <a:t>XGBoost</a:t>
                      </a:r>
                      <a:r>
                        <a:rPr lang="en-US" sz="800">
                          <a:effectLst/>
                          <a:highlight>
                            <a:srgbClr val="F7F7F7"/>
                          </a:highlight>
                          <a:latin typeface="Times New Roman"/>
                        </a:rPr>
                        <a:t> model achieved the highest prediction accuracy with the lowest error rates and explained the highest proportion of variance in prices.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highlight>
                            <a:srgbClr val="F7F7F7"/>
                          </a:highlight>
                          <a:latin typeface="Times New Roman"/>
                        </a:rPr>
                        <a:t>1. More complex than linear models so harder to directly interpret predictions.</a:t>
                      </a:r>
                      <a:br>
                        <a:rPr lang="en-US" sz="800">
                          <a:effectLst/>
                          <a:highlight>
                            <a:srgbClr val="F7F7F7"/>
                          </a:highlight>
                          <a:latin typeface="Times New Roman"/>
                        </a:rPr>
                      </a:br>
                      <a:r>
                        <a:rPr lang="en-US" sz="800">
                          <a:effectLst/>
                          <a:highlight>
                            <a:srgbClr val="F7F7F7"/>
                          </a:highlight>
                          <a:latin typeface="Times New Roman"/>
                        </a:rPr>
                        <a:t>2. Only three main models were evaluated so room for testing more advanced techniques.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a:txBody>
                    <a:bodyPr/>
                    <a:lstStyle/>
                    <a:p>
                      <a:pPr rtl="0" fontAlgn="b"/>
                      <a:r>
                        <a:rPr lang="en-US" sz="800">
                          <a:effectLst/>
                          <a:latin typeface="Times New Roman"/>
                        </a:rPr>
                        <a:t>1. The results showed that the tuned </a:t>
                      </a:r>
                      <a:r>
                        <a:rPr lang="en-US" sz="800" err="1">
                          <a:effectLst/>
                          <a:latin typeface="Times New Roman"/>
                        </a:rPr>
                        <a:t>XGBoost</a:t>
                      </a:r>
                      <a:r>
                        <a:rPr lang="en-US" sz="800">
                          <a:effectLst/>
                          <a:latin typeface="Times New Roman"/>
                        </a:rPr>
                        <a:t> model achieved the highest prediction accuracy with the lowest error rates</a:t>
                      </a:r>
                      <a:br>
                        <a:rPr lang="en-US" sz="800">
                          <a:effectLst/>
                          <a:latin typeface="Times New Roman"/>
                        </a:rPr>
                      </a:br>
                      <a:r>
                        <a:rPr lang="en-US" sz="800">
                          <a:effectLst/>
                          <a:latin typeface="Times New Roman"/>
                        </a:rPr>
                        <a:t>2. Also explained the highest proportion of variance in Airbnb listing prices compared to the other models.</a:t>
                      </a:r>
                    </a:p>
                  </a:txBody>
                  <a:tcPr marL="18169" marR="18169" marT="12113" marB="1211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1166522"/>
                  </a:ext>
                </a:extLst>
              </a:tr>
            </a:tbl>
          </a:graphicData>
        </a:graphic>
      </p:graphicFrame>
    </p:spTree>
    <p:extLst>
      <p:ext uri="{BB962C8B-B14F-4D97-AF65-F5344CB8AC3E}">
        <p14:creationId xmlns:p14="http://schemas.microsoft.com/office/powerpoint/2010/main" val="2478004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4" name="Rectangle 3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BC590-A7F8-BFF8-9E52-B75819FEDF76}"/>
              </a:ext>
            </a:extLst>
          </p:cNvPr>
          <p:cNvSpPr>
            <a:spLocks noGrp="1"/>
          </p:cNvSpPr>
          <p:nvPr>
            <p:ph type="title"/>
          </p:nvPr>
        </p:nvSpPr>
        <p:spPr>
          <a:xfrm>
            <a:off x="5867475" y="847827"/>
            <a:ext cx="5408813" cy="1169585"/>
          </a:xfrm>
        </p:spPr>
        <p:txBody>
          <a:bodyPr anchor="b">
            <a:normAutofit/>
          </a:bodyPr>
          <a:lstStyle/>
          <a:p>
            <a:r>
              <a:rPr lang="en-US" sz="4000" b="1">
                <a:ea typeface="+mj-lt"/>
                <a:cs typeface="+mj-lt"/>
              </a:rPr>
              <a:t>Dataset Description</a:t>
            </a:r>
            <a:endParaRPr lang="en-US" sz="4000"/>
          </a:p>
        </p:txBody>
      </p:sp>
      <p:pic>
        <p:nvPicPr>
          <p:cNvPr id="6" name="Picture 5" descr="Airbnb Air Bnb Apartment · Free photo on Pixabay">
            <a:extLst>
              <a:ext uri="{FF2B5EF4-FFF2-40B4-BE49-F238E27FC236}">
                <a16:creationId xmlns:a16="http://schemas.microsoft.com/office/drawing/2014/main" id="{357BA3D7-643F-81DB-534B-0BD68EFE9CE5}"/>
              </a:ext>
            </a:extLst>
          </p:cNvPr>
          <p:cNvPicPr>
            <a:picLocks noChangeAspect="1"/>
          </p:cNvPicPr>
          <p:nvPr/>
        </p:nvPicPr>
        <p:blipFill>
          <a:blip r:embed="rId2"/>
          <a:stretch>
            <a:fillRect/>
          </a:stretch>
        </p:blipFill>
        <p:spPr>
          <a:xfrm>
            <a:off x="914401" y="819459"/>
            <a:ext cx="4389120" cy="2490825"/>
          </a:xfrm>
          <a:prstGeom prst="rect">
            <a:avLst/>
          </a:prstGeom>
        </p:spPr>
      </p:pic>
      <p:sp>
        <p:nvSpPr>
          <p:cNvPr id="39" name="Rectangle 3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0764918-F76F-4CC9-6A6F-99E6872AC10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4401" y="4377371"/>
            <a:ext cx="4389120" cy="976578"/>
          </a:xfrm>
          <a:prstGeom prst="rect">
            <a:avLst/>
          </a:prstGeom>
        </p:spPr>
      </p:pic>
      <p:sp>
        <p:nvSpPr>
          <p:cNvPr id="3" name="Content Placeholder 2">
            <a:extLst>
              <a:ext uri="{FF2B5EF4-FFF2-40B4-BE49-F238E27FC236}">
                <a16:creationId xmlns:a16="http://schemas.microsoft.com/office/drawing/2014/main" id="{CB5C9D95-F5B9-2190-6F9E-78C52046E40B}"/>
              </a:ext>
            </a:extLst>
          </p:cNvPr>
          <p:cNvSpPr>
            <a:spLocks noGrp="1"/>
          </p:cNvSpPr>
          <p:nvPr>
            <p:ph idx="1"/>
          </p:nvPr>
        </p:nvSpPr>
        <p:spPr>
          <a:xfrm>
            <a:off x="5868786" y="2314581"/>
            <a:ext cx="5408813" cy="3632493"/>
          </a:xfrm>
        </p:spPr>
        <p:txBody>
          <a:bodyPr vert="horz" lIns="91440" tIns="45720" rIns="91440" bIns="45720" rtlCol="0" anchor="ctr">
            <a:normAutofit/>
          </a:bodyPr>
          <a:lstStyle/>
          <a:p>
            <a:pPr>
              <a:buFont typeface="Wingdings" panose="020B0604020202020204" pitchFamily="34" charset="0"/>
              <a:buChar char="Ø"/>
            </a:pPr>
            <a:r>
              <a:rPr lang="en-US" sz="1600">
                <a:latin typeface="Times New Roman"/>
                <a:ea typeface="+mn-lt"/>
                <a:cs typeface="+mn-lt"/>
              </a:rPr>
              <a:t>Inside Airbnb: Provides listing-level data for Airbnb properties in various cities.</a:t>
            </a:r>
            <a:endParaRPr lang="en-US" sz="1600"/>
          </a:p>
          <a:p>
            <a:pPr lvl="1">
              <a:buFont typeface="Courier New" panose="020B0604020202020204" pitchFamily="34" charset="0"/>
              <a:buChar char="o"/>
            </a:pPr>
            <a:r>
              <a:rPr lang="en-US" sz="1600">
                <a:latin typeface="Times New Roman"/>
                <a:ea typeface="+mn-lt"/>
                <a:cs typeface="+mn-lt"/>
              </a:rPr>
              <a:t>Details include amenities, reviews, and booking history.</a:t>
            </a:r>
            <a:endParaRPr lang="en-US" sz="1600">
              <a:latin typeface="Times New Roman"/>
              <a:ea typeface="+mn-lt"/>
              <a:cs typeface="Times New Roman"/>
            </a:endParaRPr>
          </a:p>
          <a:p>
            <a:pPr lvl="1">
              <a:buFont typeface="Courier New" panose="020B0604020202020204" pitchFamily="34" charset="0"/>
              <a:buChar char="o"/>
            </a:pPr>
            <a:r>
              <a:rPr lang="en-US" sz="1600">
                <a:latin typeface="Times New Roman"/>
                <a:ea typeface="+mn-lt"/>
                <a:cs typeface="+mn-lt"/>
              </a:rPr>
              <a:t>Data Size:</a:t>
            </a:r>
            <a:r>
              <a:rPr lang="en-US" sz="1400">
                <a:latin typeface="Times New Roman"/>
                <a:ea typeface="+mn-lt"/>
                <a:cs typeface="+mn-lt"/>
              </a:rPr>
              <a:t> 319.7 MB</a:t>
            </a:r>
          </a:p>
          <a:p>
            <a:pPr lvl="1">
              <a:buFont typeface="Courier New" panose="020B0604020202020204" pitchFamily="34" charset="0"/>
              <a:buChar char="o"/>
            </a:pPr>
            <a:r>
              <a:rPr lang="en-US" sz="1600">
                <a:latin typeface="Times New Roman"/>
                <a:ea typeface="+mn-lt"/>
                <a:cs typeface="+mn-lt"/>
              </a:rPr>
              <a:t>Source: </a:t>
            </a:r>
            <a:r>
              <a:rPr lang="en-US" sz="1600">
                <a:latin typeface="Times New Roman"/>
                <a:ea typeface="+mn-lt"/>
                <a:cs typeface="+mn-lt"/>
                <a:hlinkClick r:id="rId5"/>
              </a:rPr>
              <a:t>Inside Airbnb</a:t>
            </a:r>
            <a:endParaRPr lang="en-US" sz="1600">
              <a:latin typeface="Times New Roman"/>
              <a:cs typeface="Times New Roman"/>
              <a:hlinkClick r:id="rId5"/>
            </a:endParaRPr>
          </a:p>
          <a:p>
            <a:pPr marL="457200" lvl="1" indent="0">
              <a:buNone/>
            </a:pPr>
            <a:endParaRPr lang="en-US" sz="1600">
              <a:latin typeface="Times New Roman"/>
              <a:ea typeface="+mn-lt"/>
              <a:cs typeface="+mn-lt"/>
              <a:hlinkClick r:id="rId6" invalidUrl="http://"/>
            </a:endParaRPr>
          </a:p>
          <a:p>
            <a:pPr>
              <a:buFont typeface="Wingdings" panose="020B0604020202020204" pitchFamily="34" charset="0"/>
              <a:buChar char="Ø"/>
            </a:pPr>
            <a:r>
              <a:rPr lang="en-US" sz="1600">
                <a:latin typeface="Times New Roman"/>
                <a:ea typeface="+mn-lt"/>
                <a:cs typeface="+mn-lt"/>
              </a:rPr>
              <a:t>Zillow Research: Offers housing market metrics and property sales data at different geographic levels.</a:t>
            </a:r>
            <a:endParaRPr lang="en-US" sz="1600">
              <a:latin typeface="Times New Roman"/>
              <a:ea typeface="+mn-lt"/>
              <a:cs typeface="Times New Roman"/>
            </a:endParaRPr>
          </a:p>
          <a:p>
            <a:pPr lvl="1">
              <a:buFont typeface="Courier New" panose="020B0604020202020204" pitchFamily="34" charset="0"/>
              <a:buChar char="o"/>
            </a:pPr>
            <a:r>
              <a:rPr lang="en-US" sz="1600">
                <a:latin typeface="Times New Roman"/>
                <a:ea typeface="+mn-lt"/>
                <a:cs typeface="+mn-lt"/>
              </a:rPr>
              <a:t>Data Size: </a:t>
            </a:r>
            <a:r>
              <a:rPr lang="en-US" sz="1400">
                <a:latin typeface="Times New Roman"/>
                <a:ea typeface="+mn-lt"/>
                <a:cs typeface="+mn-lt"/>
              </a:rPr>
              <a:t>160.3 MB</a:t>
            </a:r>
            <a:endParaRPr lang="en-US" sz="1400">
              <a:latin typeface="Times New Roman"/>
              <a:ea typeface="+mn-lt"/>
              <a:cs typeface="Times New Roman"/>
            </a:endParaRPr>
          </a:p>
          <a:p>
            <a:pPr lvl="1">
              <a:buFont typeface="Courier New" panose="020B0604020202020204" pitchFamily="34" charset="0"/>
              <a:buChar char="o"/>
            </a:pPr>
            <a:r>
              <a:rPr lang="en-US" sz="1600">
                <a:latin typeface="Times New Roman"/>
                <a:ea typeface="+mn-lt"/>
                <a:cs typeface="+mn-lt"/>
              </a:rPr>
              <a:t>Source: </a:t>
            </a:r>
            <a:r>
              <a:rPr lang="en-US" sz="1600">
                <a:latin typeface="Times New Roman"/>
                <a:ea typeface="+mn-lt"/>
                <a:cs typeface="+mn-lt"/>
                <a:hlinkClick r:id="rId7"/>
              </a:rPr>
              <a:t>Zillow Research</a:t>
            </a:r>
            <a:endParaRPr lang="en-US" sz="1600">
              <a:latin typeface="Times New Roman"/>
              <a:cs typeface="Times New Roman"/>
              <a:hlinkClick r:id="rId7"/>
            </a:endParaRPr>
          </a:p>
        </p:txBody>
      </p:sp>
      <p:sp>
        <p:nvSpPr>
          <p:cNvPr id="4" name="Footer Placeholder 3">
            <a:extLst>
              <a:ext uri="{FF2B5EF4-FFF2-40B4-BE49-F238E27FC236}">
                <a16:creationId xmlns:a16="http://schemas.microsoft.com/office/drawing/2014/main" id="{4694FE57-8C9C-F7CC-1B6C-8AA9938C6729}"/>
              </a:ext>
            </a:extLst>
          </p:cNvPr>
          <p:cNvSpPr>
            <a:spLocks noGrp="1"/>
          </p:cNvSpPr>
          <p:nvPr>
            <p:ph type="ftr" sz="quarter" idx="11"/>
          </p:nvPr>
        </p:nvSpPr>
        <p:spPr>
          <a:xfrm>
            <a:off x="4038600" y="6492240"/>
            <a:ext cx="4114800" cy="365125"/>
          </a:xfrm>
        </p:spPr>
        <p:txBody>
          <a:bodyPr>
            <a:normAutofit/>
          </a:bodyPr>
          <a:lstStyle/>
          <a:p>
            <a:pPr>
              <a:lnSpc>
                <a:spcPct val="90000"/>
              </a:lnSpc>
              <a:spcAft>
                <a:spcPts val="600"/>
              </a:spcAft>
            </a:pPr>
            <a:r>
              <a:rPr lang="en-US" sz="1000"/>
              <a:t>Real Estate Insights: Predictive Analytics for Airbnb and Zillow Listings​</a:t>
            </a:r>
          </a:p>
        </p:txBody>
      </p:sp>
      <p:sp>
        <p:nvSpPr>
          <p:cNvPr id="5" name="Slide Number Placeholder 4">
            <a:extLst>
              <a:ext uri="{FF2B5EF4-FFF2-40B4-BE49-F238E27FC236}">
                <a16:creationId xmlns:a16="http://schemas.microsoft.com/office/drawing/2014/main" id="{A898B05B-E251-BA32-376E-87747938EE14}"/>
              </a:ext>
            </a:extLst>
          </p:cNvPr>
          <p:cNvSpPr>
            <a:spLocks noGrp="1"/>
          </p:cNvSpPr>
          <p:nvPr>
            <p:ph type="sldNum" sz="quarter" idx="12"/>
          </p:nvPr>
        </p:nvSpPr>
        <p:spPr>
          <a:xfrm>
            <a:off x="8610600" y="6492240"/>
            <a:ext cx="2743200" cy="365125"/>
          </a:xfrm>
        </p:spPr>
        <p:txBody>
          <a:bodyPr>
            <a:normAutofit/>
          </a:bodyPr>
          <a:lstStyle/>
          <a:p>
            <a:pPr>
              <a:spcAft>
                <a:spcPts val="600"/>
              </a:spcAft>
            </a:pPr>
            <a:fld id="{330EA680-D336-4FF7-8B7A-9848BB0A1C32}" type="slidenum">
              <a:rPr lang="en-US"/>
              <a:pPr>
                <a:spcAft>
                  <a:spcPts val="600"/>
                </a:spcAft>
              </a:pPr>
              <a:t>5</a:t>
            </a:fld>
            <a:endParaRPr lang="en-US"/>
          </a:p>
        </p:txBody>
      </p:sp>
    </p:spTree>
    <p:extLst>
      <p:ext uri="{BB962C8B-B14F-4D97-AF65-F5344CB8AC3E}">
        <p14:creationId xmlns:p14="http://schemas.microsoft.com/office/powerpoint/2010/main" val="2364073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Shape 1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27B8FA9-DAA1-0754-C613-36A2BD329B4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b="1" kern="1200">
                <a:solidFill>
                  <a:srgbClr val="FFFFFF"/>
                </a:solidFill>
                <a:latin typeface="+mj-lt"/>
                <a:ea typeface="+mj-ea"/>
                <a:cs typeface="+mj-cs"/>
              </a:rPr>
              <a:t>Methodology</a:t>
            </a:r>
            <a:endParaRPr lang="en-US" sz="3700" kern="1200">
              <a:solidFill>
                <a:srgbClr val="FFFFFF"/>
              </a:solidFill>
              <a:latin typeface="+mj-lt"/>
              <a:ea typeface="+mj-ea"/>
              <a:cs typeface="+mj-cs"/>
            </a:endParaRPr>
          </a:p>
        </p:txBody>
      </p:sp>
      <p:sp>
        <p:nvSpPr>
          <p:cNvPr id="4" name="Footer Placeholder 3">
            <a:extLst>
              <a:ext uri="{FF2B5EF4-FFF2-40B4-BE49-F238E27FC236}">
                <a16:creationId xmlns:a16="http://schemas.microsoft.com/office/drawing/2014/main" id="{ADFE13AA-B253-339C-0D75-3CC1DF5554CF}"/>
              </a:ext>
            </a:extLst>
          </p:cNvPr>
          <p:cNvSpPr>
            <a:spLocks noGrp="1"/>
          </p:cNvSpPr>
          <p:nvPr>
            <p:ph type="ftr" sz="quarter" idx="11"/>
          </p:nvPr>
        </p:nvSpPr>
        <p:spPr>
          <a:xfrm>
            <a:off x="6592614" y="6508846"/>
            <a:ext cx="4114800" cy="365760"/>
          </a:xfrm>
        </p:spPr>
        <p:txBody>
          <a:bodyPr vert="horz" lIns="91440" tIns="45720" rIns="91440" bIns="45720" rtlCol="0" anchor="ctr">
            <a:normAutofit/>
          </a:bodyPr>
          <a:lstStyle/>
          <a:p>
            <a:pPr algn="l">
              <a:spcAft>
                <a:spcPts val="600"/>
              </a:spcAft>
            </a:pPr>
            <a:r>
              <a:rPr lang="en-US" sz="1000" kern="1200">
                <a:solidFill>
                  <a:schemeClr val="tx1">
                    <a:lumMod val="50000"/>
                    <a:lumOff val="50000"/>
                  </a:schemeClr>
                </a:solidFill>
                <a:latin typeface="+mn-lt"/>
                <a:ea typeface="+mn-ea"/>
                <a:cs typeface="+mn-cs"/>
              </a:rPr>
              <a:t>Real Estate Insights: Predictive Analytics for Airbnb and Zillow Listings​</a:t>
            </a:r>
            <a:endParaRPr lang="en-US" sz="1000" kern="1200">
              <a:solidFill>
                <a:schemeClr val="tx1">
                  <a:lumMod val="50000"/>
                  <a:lumOff val="50000"/>
                </a:schemeClr>
              </a:solidFill>
              <a:latin typeface="+mn-lt"/>
            </a:endParaRPr>
          </a:p>
        </p:txBody>
      </p:sp>
      <p:sp>
        <p:nvSpPr>
          <p:cNvPr id="5" name="Slide Number Placeholder 4">
            <a:extLst>
              <a:ext uri="{FF2B5EF4-FFF2-40B4-BE49-F238E27FC236}">
                <a16:creationId xmlns:a16="http://schemas.microsoft.com/office/drawing/2014/main" id="{6E189798-8A5C-C9DB-0462-D2D16701306B}"/>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6</a:t>
            </a:fld>
            <a:endParaRPr lang="en-US" sz="1100">
              <a:solidFill>
                <a:schemeClr val="tx1">
                  <a:lumMod val="50000"/>
                  <a:lumOff val="50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36234EB7-7F37-90F7-5969-7BD7EC4FC0BB}"/>
              </a:ext>
            </a:extLst>
          </p:cNvPr>
          <p:cNvPicPr>
            <a:picLocks noChangeAspect="1"/>
          </p:cNvPicPr>
          <p:nvPr/>
        </p:nvPicPr>
        <p:blipFill>
          <a:blip r:embed="rId2"/>
          <a:stretch>
            <a:fillRect/>
          </a:stretch>
        </p:blipFill>
        <p:spPr>
          <a:xfrm>
            <a:off x="8035849" y="5827090"/>
            <a:ext cx="1228397" cy="623441"/>
          </a:xfrm>
          <a:prstGeom prst="rect">
            <a:avLst/>
          </a:prstGeom>
        </p:spPr>
      </p:pic>
      <p:pic>
        <p:nvPicPr>
          <p:cNvPr id="6" name="Picture 5" descr="A diagram of a data flow&#10;&#10;Description automatically generated">
            <a:extLst>
              <a:ext uri="{FF2B5EF4-FFF2-40B4-BE49-F238E27FC236}">
                <a16:creationId xmlns:a16="http://schemas.microsoft.com/office/drawing/2014/main" id="{31C81A51-98A3-7BE2-BBE3-C7C047F7E0FB}"/>
              </a:ext>
            </a:extLst>
          </p:cNvPr>
          <p:cNvPicPr>
            <a:picLocks noChangeAspect="1"/>
          </p:cNvPicPr>
          <p:nvPr/>
        </p:nvPicPr>
        <p:blipFill>
          <a:blip r:embed="rId3"/>
          <a:stretch>
            <a:fillRect/>
          </a:stretch>
        </p:blipFill>
        <p:spPr>
          <a:xfrm>
            <a:off x="4391579" y="-1"/>
            <a:ext cx="7515893" cy="5844154"/>
          </a:xfrm>
          <a:prstGeom prst="rect">
            <a:avLst/>
          </a:prstGeom>
        </p:spPr>
      </p:pic>
    </p:spTree>
    <p:extLst>
      <p:ext uri="{BB962C8B-B14F-4D97-AF65-F5344CB8AC3E}">
        <p14:creationId xmlns:p14="http://schemas.microsoft.com/office/powerpoint/2010/main" val="870594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6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D5DF7E7E-0720-57A9-08A0-70BC813F0450}"/>
              </a:ext>
            </a:extLst>
          </p:cNvPr>
          <p:cNvSpPr txBox="1"/>
          <p:nvPr/>
        </p:nvSpPr>
        <p:spPr>
          <a:xfrm>
            <a:off x="1054740" y="378691"/>
            <a:ext cx="4284418" cy="148019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100" b="1" kern="1200">
                <a:solidFill>
                  <a:schemeClr val="bg1"/>
                </a:solidFill>
                <a:latin typeface="+mj-lt"/>
                <a:ea typeface="+mj-ea"/>
                <a:cs typeface="+mj-cs"/>
              </a:rPr>
              <a:t>Exploratory Data Analysis – Airbnb Dataset</a:t>
            </a:r>
            <a:endParaRPr lang="en-US" sz="3100" kern="1200">
              <a:solidFill>
                <a:schemeClr val="bg1"/>
              </a:solidFill>
              <a:latin typeface="+mj-lt"/>
              <a:ea typeface="+mj-ea"/>
              <a:cs typeface="+mj-cs"/>
            </a:endParaRPr>
          </a:p>
        </p:txBody>
      </p:sp>
      <p:sp>
        <p:nvSpPr>
          <p:cNvPr id="109" name="Rectangle 10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658"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36AA073-7374-3DD5-9B59-913DB0914E15}"/>
              </a:ext>
            </a:extLst>
          </p:cNvPr>
          <p:cNvSpPr>
            <a:spLocks noGrp="1"/>
          </p:cNvSpPr>
          <p:nvPr>
            <p:ph type="sldNum" sz="quarter" idx="12"/>
          </p:nvPr>
        </p:nvSpPr>
        <p:spPr>
          <a:xfrm>
            <a:off x="11332562" y="6468795"/>
            <a:ext cx="672957" cy="343768"/>
          </a:xfrm>
        </p:spPr>
        <p:txBody>
          <a:bodyPr vert="horz" lIns="91440" tIns="45720" rIns="91440" bIns="45720" rtlCol="0" anchor="ctr">
            <a:normAutofit/>
          </a:bodyPr>
          <a:lstStyle/>
          <a:p>
            <a:pPr algn="ctr">
              <a:spcAft>
                <a:spcPts val="600"/>
              </a:spcAft>
            </a:pPr>
            <a:fld id="{330EA680-D336-4FF7-8B7A-9848BB0A1C32}" type="slidenum">
              <a:rPr lang="en-US" sz="1400" dirty="0">
                <a:solidFill>
                  <a:schemeClr val="tx1"/>
                </a:solidFill>
              </a:rPr>
              <a:pPr algn="ctr">
                <a:spcAft>
                  <a:spcPts val="600"/>
                </a:spcAft>
              </a:pPr>
              <a:t>7</a:t>
            </a:fld>
            <a:endParaRPr lang="en-US" sz="1400">
              <a:solidFill>
                <a:schemeClr val="tx1"/>
              </a:solidFill>
            </a:endParaRPr>
          </a:p>
        </p:txBody>
      </p:sp>
      <p:sp>
        <p:nvSpPr>
          <p:cNvPr id="4" name="Footer Placeholder 3">
            <a:extLst>
              <a:ext uri="{FF2B5EF4-FFF2-40B4-BE49-F238E27FC236}">
                <a16:creationId xmlns:a16="http://schemas.microsoft.com/office/drawing/2014/main" id="{74E4153E-F209-4734-F1E5-AC432BEEB5DC}"/>
              </a:ext>
            </a:extLst>
          </p:cNvPr>
          <p:cNvSpPr>
            <a:spLocks noGrp="1"/>
          </p:cNvSpPr>
          <p:nvPr>
            <p:ph type="ftr" sz="quarter" idx="11"/>
          </p:nvPr>
        </p:nvSpPr>
        <p:spPr>
          <a:xfrm>
            <a:off x="1044220" y="6439670"/>
            <a:ext cx="4003373" cy="382783"/>
          </a:xfrm>
        </p:spPr>
        <p:txBody>
          <a:bodyPr vert="horz" lIns="91440" tIns="45720" rIns="91440" bIns="45720" rtlCol="0" anchor="ctr">
            <a:normAutofit/>
          </a:bodyPr>
          <a:lstStyle/>
          <a:p>
            <a:pPr algn="r">
              <a:lnSpc>
                <a:spcPct val="90000"/>
              </a:lnSpc>
              <a:spcAft>
                <a:spcPts val="600"/>
              </a:spcAft>
            </a:pPr>
            <a:r>
              <a:rPr lang="en-US" sz="1000" kern="1200">
                <a:solidFill>
                  <a:srgbClr val="7F7F7F"/>
                </a:solidFill>
                <a:latin typeface="+mn-lt"/>
                <a:ea typeface="+mn-ea"/>
                <a:cs typeface="+mn-cs"/>
              </a:rPr>
              <a:t>Real Estate Insights: Predictive Analytics for Airbnb and Zillow Listings​</a:t>
            </a:r>
          </a:p>
        </p:txBody>
      </p:sp>
      <p:pic>
        <p:nvPicPr>
          <p:cNvPr id="11" name="Picture 10">
            <a:extLst>
              <a:ext uri="{FF2B5EF4-FFF2-40B4-BE49-F238E27FC236}">
                <a16:creationId xmlns:a16="http://schemas.microsoft.com/office/drawing/2014/main" id="{BC1F531A-90F0-C0A3-F4B0-77A5FF386EEB}"/>
              </a:ext>
            </a:extLst>
          </p:cNvPr>
          <p:cNvPicPr>
            <a:picLocks noChangeAspect="1"/>
          </p:cNvPicPr>
          <p:nvPr/>
        </p:nvPicPr>
        <p:blipFill rotWithShape="1">
          <a:blip r:embed="rId2"/>
          <a:srcRect r="2272" b="1"/>
          <a:stretch/>
        </p:blipFill>
        <p:spPr>
          <a:xfrm>
            <a:off x="6396182" y="325401"/>
            <a:ext cx="5417395" cy="3006906"/>
          </a:xfrm>
          <a:prstGeom prst="rect">
            <a:avLst/>
          </a:prstGeom>
        </p:spPr>
      </p:pic>
      <p:pic>
        <p:nvPicPr>
          <p:cNvPr id="9" name="Picture 8">
            <a:extLst>
              <a:ext uri="{FF2B5EF4-FFF2-40B4-BE49-F238E27FC236}">
                <a16:creationId xmlns:a16="http://schemas.microsoft.com/office/drawing/2014/main" id="{6C467F63-411E-32F4-6D0B-1F384CFF3B90}"/>
              </a:ext>
            </a:extLst>
          </p:cNvPr>
          <p:cNvPicPr>
            <a:picLocks noChangeAspect="1"/>
          </p:cNvPicPr>
          <p:nvPr/>
        </p:nvPicPr>
        <p:blipFill rotWithShape="1">
          <a:blip r:embed="rId3"/>
          <a:srcRect r="25453" b="3"/>
          <a:stretch/>
        </p:blipFill>
        <p:spPr>
          <a:xfrm>
            <a:off x="6380782" y="3593711"/>
            <a:ext cx="5435126" cy="2885452"/>
          </a:xfrm>
          <a:prstGeom prst="rect">
            <a:avLst/>
          </a:prstGeom>
        </p:spPr>
      </p:pic>
      <p:pic>
        <p:nvPicPr>
          <p:cNvPr id="2" name="Picture 1" descr="A graph of a number of individuals&#10;&#10;Description automatically generated">
            <a:extLst>
              <a:ext uri="{FF2B5EF4-FFF2-40B4-BE49-F238E27FC236}">
                <a16:creationId xmlns:a16="http://schemas.microsoft.com/office/drawing/2014/main" id="{B5770198-A121-B8E0-9695-D8137AAE821C}"/>
              </a:ext>
            </a:extLst>
          </p:cNvPr>
          <p:cNvPicPr>
            <a:picLocks noChangeAspect="1"/>
          </p:cNvPicPr>
          <p:nvPr/>
        </p:nvPicPr>
        <p:blipFill>
          <a:blip r:embed="rId4"/>
          <a:stretch>
            <a:fillRect/>
          </a:stretch>
        </p:blipFill>
        <p:spPr>
          <a:xfrm>
            <a:off x="804883" y="2108969"/>
            <a:ext cx="4794113" cy="4217941"/>
          </a:xfrm>
          <a:prstGeom prst="rect">
            <a:avLst/>
          </a:prstGeom>
        </p:spPr>
      </p:pic>
      <p:sp>
        <p:nvSpPr>
          <p:cNvPr id="3" name="TextBox 2">
            <a:extLst>
              <a:ext uri="{FF2B5EF4-FFF2-40B4-BE49-F238E27FC236}">
                <a16:creationId xmlns:a16="http://schemas.microsoft.com/office/drawing/2014/main" id="{0293CA67-48E8-9211-10AE-6EF90F3219F3}"/>
              </a:ext>
            </a:extLst>
          </p:cNvPr>
          <p:cNvSpPr txBox="1"/>
          <p:nvPr/>
        </p:nvSpPr>
        <p:spPr>
          <a:xfrm rot="-5400000">
            <a:off x="5271561" y="4794291"/>
            <a:ext cx="19682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t>Seattle</a:t>
            </a:r>
            <a:endParaRPr lang="en-US" sz="1200"/>
          </a:p>
        </p:txBody>
      </p:sp>
      <p:sp>
        <p:nvSpPr>
          <p:cNvPr id="6" name="TextBox 5">
            <a:extLst>
              <a:ext uri="{FF2B5EF4-FFF2-40B4-BE49-F238E27FC236}">
                <a16:creationId xmlns:a16="http://schemas.microsoft.com/office/drawing/2014/main" id="{8AC32123-FB95-F1EE-3BDC-32D5177444D7}"/>
              </a:ext>
            </a:extLst>
          </p:cNvPr>
          <p:cNvSpPr txBox="1"/>
          <p:nvPr/>
        </p:nvSpPr>
        <p:spPr>
          <a:xfrm rot="16200000">
            <a:off x="5259391" y="1491748"/>
            <a:ext cx="19682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t>San Francisco</a:t>
            </a:r>
            <a:endParaRPr lang="en-US" sz="1200"/>
          </a:p>
        </p:txBody>
      </p:sp>
    </p:spTree>
    <p:extLst>
      <p:ext uri="{BB962C8B-B14F-4D97-AF65-F5344CB8AC3E}">
        <p14:creationId xmlns:p14="http://schemas.microsoft.com/office/powerpoint/2010/main" val="1780646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 name="Rectangle 104">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F4EF01-76F0-B39A-8AE1-65D9A562D4F2}"/>
              </a:ext>
            </a:extLst>
          </p:cNvPr>
          <p:cNvSpPr>
            <a:spLocks noGrp="1"/>
          </p:cNvSpPr>
          <p:nvPr>
            <p:ph type="title"/>
          </p:nvPr>
        </p:nvSpPr>
        <p:spPr>
          <a:xfrm>
            <a:off x="838200" y="978408"/>
            <a:ext cx="3721608" cy="1106424"/>
          </a:xfrm>
        </p:spPr>
        <p:txBody>
          <a:bodyPr vert="horz" lIns="91440" tIns="45720" rIns="91440" bIns="45720" rtlCol="0" anchor="ctr">
            <a:normAutofit/>
          </a:bodyPr>
          <a:lstStyle/>
          <a:p>
            <a:r>
              <a:rPr lang="en-US" sz="2600" b="1"/>
              <a:t>Exploratory Data Analysis – Zillow Dataset</a:t>
            </a:r>
            <a:endParaRPr lang="en-US" sz="2600"/>
          </a:p>
        </p:txBody>
      </p:sp>
      <p:sp>
        <p:nvSpPr>
          <p:cNvPr id="107" name="Rectangle 106">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A99954B-A0BE-C3E0-9172-4DB73E7169F2}"/>
              </a:ext>
            </a:extLst>
          </p:cNvPr>
          <p:cNvSpPr txBox="1"/>
          <p:nvPr/>
        </p:nvSpPr>
        <p:spPr>
          <a:xfrm>
            <a:off x="630382" y="2506841"/>
            <a:ext cx="4168031" cy="350215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spcAft>
                <a:spcPts val="600"/>
              </a:spcAft>
              <a:buFont typeface="Arial" panose="020B0604020202020204" pitchFamily="34" charset="0"/>
              <a:buChar char="•"/>
            </a:pPr>
            <a:r>
              <a:rPr lang="en-US" sz="1400"/>
              <a:t>Histograms for all numeric columns are generated in the data frame, organizing them neatly in subplots with up to 4 histograms per row. </a:t>
            </a:r>
          </a:p>
          <a:p>
            <a:pPr marL="285750" indent="-228600">
              <a:spcAft>
                <a:spcPts val="600"/>
              </a:spcAft>
              <a:buFont typeface="Arial" panose="020B0604020202020204" pitchFamily="34" charset="0"/>
              <a:buChar char="•"/>
            </a:pPr>
            <a:r>
              <a:rPr lang="en-US" sz="1400"/>
              <a:t>This facilitates visual inspection and comparison of the distributions of different numeric features in the dataset.</a:t>
            </a:r>
          </a:p>
          <a:p>
            <a:pPr indent="-228600">
              <a:spcAft>
                <a:spcPts val="600"/>
              </a:spcAft>
              <a:buFont typeface="Arial" panose="020B0604020202020204" pitchFamily="34" charset="0"/>
              <a:buChar char="•"/>
            </a:pPr>
            <a:endParaRPr lang="en-US" sz="1400"/>
          </a:p>
        </p:txBody>
      </p:sp>
      <p:pic>
        <p:nvPicPr>
          <p:cNvPr id="6" name="Picture 5">
            <a:extLst>
              <a:ext uri="{FF2B5EF4-FFF2-40B4-BE49-F238E27FC236}">
                <a16:creationId xmlns:a16="http://schemas.microsoft.com/office/drawing/2014/main" id="{C88E99B2-AA23-156F-DA4A-2DDCAD47374F}"/>
              </a:ext>
            </a:extLst>
          </p:cNvPr>
          <p:cNvPicPr>
            <a:picLocks noChangeAspect="1"/>
          </p:cNvPicPr>
          <p:nvPr/>
        </p:nvPicPr>
        <p:blipFill rotWithShape="1">
          <a:blip r:embed="rId2"/>
          <a:srcRect t="5672" r="1" b="1"/>
          <a:stretch/>
        </p:blipFill>
        <p:spPr>
          <a:xfrm>
            <a:off x="5233267" y="618982"/>
            <a:ext cx="3248351" cy="2833059"/>
          </a:xfrm>
          <a:prstGeom prst="rect">
            <a:avLst/>
          </a:prstGeom>
        </p:spPr>
      </p:pic>
      <p:pic>
        <p:nvPicPr>
          <p:cNvPr id="10" name="Picture 9">
            <a:extLst>
              <a:ext uri="{FF2B5EF4-FFF2-40B4-BE49-F238E27FC236}">
                <a16:creationId xmlns:a16="http://schemas.microsoft.com/office/drawing/2014/main" id="{97BEF4A8-1780-B771-CB89-E5B353FA994E}"/>
              </a:ext>
            </a:extLst>
          </p:cNvPr>
          <p:cNvPicPr>
            <a:picLocks noChangeAspect="1"/>
          </p:cNvPicPr>
          <p:nvPr/>
        </p:nvPicPr>
        <p:blipFill rotWithShape="1">
          <a:blip r:embed="rId3"/>
          <a:srcRect t="3852" r="1" b="1332"/>
          <a:stretch/>
        </p:blipFill>
        <p:spPr>
          <a:xfrm>
            <a:off x="8597610" y="580497"/>
            <a:ext cx="3240656" cy="2886942"/>
          </a:xfrm>
          <a:prstGeom prst="rect">
            <a:avLst/>
          </a:prstGeom>
        </p:spPr>
      </p:pic>
      <p:pic>
        <p:nvPicPr>
          <p:cNvPr id="9" name="Picture 8">
            <a:extLst>
              <a:ext uri="{FF2B5EF4-FFF2-40B4-BE49-F238E27FC236}">
                <a16:creationId xmlns:a16="http://schemas.microsoft.com/office/drawing/2014/main" id="{F8D05D9C-E670-84C8-4E5F-0EE36164A5AE}"/>
              </a:ext>
            </a:extLst>
          </p:cNvPr>
          <p:cNvPicPr>
            <a:picLocks noChangeAspect="1"/>
          </p:cNvPicPr>
          <p:nvPr/>
        </p:nvPicPr>
        <p:blipFill rotWithShape="1">
          <a:blip r:embed="rId4"/>
          <a:srcRect t="8042" r="1" b="1"/>
          <a:stretch/>
        </p:blipFill>
        <p:spPr>
          <a:xfrm>
            <a:off x="5233268" y="3615917"/>
            <a:ext cx="3248352" cy="2586757"/>
          </a:xfrm>
          <a:prstGeom prst="rect">
            <a:avLst/>
          </a:prstGeom>
        </p:spPr>
      </p:pic>
      <p:pic>
        <p:nvPicPr>
          <p:cNvPr id="8" name="Picture 7">
            <a:extLst>
              <a:ext uri="{FF2B5EF4-FFF2-40B4-BE49-F238E27FC236}">
                <a16:creationId xmlns:a16="http://schemas.microsoft.com/office/drawing/2014/main" id="{9C625FA8-647C-04B1-08F6-C57CCB27F584}"/>
              </a:ext>
            </a:extLst>
          </p:cNvPr>
          <p:cNvPicPr>
            <a:picLocks noChangeAspect="1"/>
          </p:cNvPicPr>
          <p:nvPr/>
        </p:nvPicPr>
        <p:blipFill rotWithShape="1">
          <a:blip r:embed="rId5"/>
          <a:srcRect t="5183" r="1" b="1"/>
          <a:stretch/>
        </p:blipFill>
        <p:spPr>
          <a:xfrm>
            <a:off x="8589914" y="3614450"/>
            <a:ext cx="3248352" cy="2617548"/>
          </a:xfrm>
          <a:prstGeom prst="rect">
            <a:avLst/>
          </a:prstGeom>
        </p:spPr>
      </p:pic>
      <p:sp>
        <p:nvSpPr>
          <p:cNvPr id="4" name="Footer Placeholder 3">
            <a:extLst>
              <a:ext uri="{FF2B5EF4-FFF2-40B4-BE49-F238E27FC236}">
                <a16:creationId xmlns:a16="http://schemas.microsoft.com/office/drawing/2014/main" id="{4F0F9010-B720-C29C-A750-DE8ABD9960E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chemeClr val="tx1">
                    <a:lumMod val="50000"/>
                    <a:lumOff val="50000"/>
                  </a:schemeClr>
                </a:solidFill>
                <a:latin typeface="+mn-lt"/>
                <a:ea typeface="+mn-ea"/>
                <a:cs typeface="+mn-cs"/>
              </a:rPr>
              <a:t>Real Estate Insights: Predictive Analytics for Airbnb and Zillow Listings​</a:t>
            </a:r>
          </a:p>
        </p:txBody>
      </p:sp>
      <p:sp>
        <p:nvSpPr>
          <p:cNvPr id="5" name="Slide Number Placeholder 4">
            <a:extLst>
              <a:ext uri="{FF2B5EF4-FFF2-40B4-BE49-F238E27FC236}">
                <a16:creationId xmlns:a16="http://schemas.microsoft.com/office/drawing/2014/main" id="{224664EA-885C-7F1E-D345-893D09721A8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Tree>
    <p:extLst>
      <p:ext uri="{BB962C8B-B14F-4D97-AF65-F5344CB8AC3E}">
        <p14:creationId xmlns:p14="http://schemas.microsoft.com/office/powerpoint/2010/main" val="122203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7B010-2424-8196-EF70-E933D86ECFC0}"/>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b="1"/>
              <a:t>Exploratory Data Analysis – Zillow Dataset </a:t>
            </a:r>
          </a:p>
        </p:txBody>
      </p:sp>
      <p:sp>
        <p:nvSpPr>
          <p:cNvPr id="10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F6CE03-E8B1-654E-ABDF-9197D4A9D003}"/>
              </a:ext>
            </a:extLst>
          </p:cNvPr>
          <p:cNvSpPr txBox="1"/>
          <p:nvPr/>
        </p:nvSpPr>
        <p:spPr>
          <a:xfrm>
            <a:off x="5541263" y="457200"/>
            <a:ext cx="6007608" cy="19293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spcAft>
                <a:spcPts val="600"/>
              </a:spcAft>
              <a:buFont typeface="Arial" panose="020B0604020202020204" pitchFamily="34" charset="0"/>
              <a:buChar char="•"/>
            </a:pPr>
            <a:r>
              <a:rPr lang="en-US" sz="1400">
                <a:ea typeface="+mn-lt"/>
                <a:cs typeface="+mn-lt"/>
              </a:rPr>
              <a:t>The violin plot illustrates the distribution of </a:t>
            </a:r>
            <a:r>
              <a:rPr lang="en-US" sz="1400" err="1">
                <a:ea typeface="+mn-lt"/>
                <a:cs typeface="+mn-lt"/>
              </a:rPr>
              <a:t>Region_Name</a:t>
            </a:r>
            <a:r>
              <a:rPr lang="en-US" sz="1400">
                <a:ea typeface="+mn-lt"/>
                <a:cs typeface="+mn-lt"/>
              </a:rPr>
              <a:t> within the selected top counties, analyzing housing price differences by region within counties.</a:t>
            </a:r>
          </a:p>
          <a:p>
            <a:pPr marL="285750" indent="-228600">
              <a:spcAft>
                <a:spcPts val="600"/>
              </a:spcAft>
              <a:buFont typeface="Arial" panose="020B0604020202020204" pitchFamily="34" charset="0"/>
              <a:buChar char="•"/>
            </a:pPr>
            <a:r>
              <a:rPr lang="en-US" sz="1400"/>
              <a:t>The bar plot displays the count of randomly chosen regions, giving insight into their distribution within the dataset.</a:t>
            </a:r>
          </a:p>
        </p:txBody>
      </p:sp>
      <p:pic>
        <p:nvPicPr>
          <p:cNvPr id="8" name="Picture 7">
            <a:extLst>
              <a:ext uri="{FF2B5EF4-FFF2-40B4-BE49-F238E27FC236}">
                <a16:creationId xmlns:a16="http://schemas.microsoft.com/office/drawing/2014/main" id="{9086CDF9-3019-3BA8-AC83-0112FFF8592A}"/>
              </a:ext>
            </a:extLst>
          </p:cNvPr>
          <p:cNvPicPr>
            <a:picLocks noChangeAspect="1"/>
          </p:cNvPicPr>
          <p:nvPr/>
        </p:nvPicPr>
        <p:blipFill rotWithShape="1">
          <a:blip r:embed="rId3"/>
          <a:srcRect l="3598" r="2" b="2"/>
          <a:stretch/>
        </p:blipFill>
        <p:spPr>
          <a:xfrm>
            <a:off x="175033" y="2569464"/>
            <a:ext cx="5702022" cy="3678936"/>
          </a:xfrm>
          <a:prstGeom prst="rect">
            <a:avLst/>
          </a:prstGeom>
        </p:spPr>
      </p:pic>
      <p:pic>
        <p:nvPicPr>
          <p:cNvPr id="6" name="Picture 5" descr="A graph of a bar graph&#10;&#10;Description automatically generated">
            <a:extLst>
              <a:ext uri="{FF2B5EF4-FFF2-40B4-BE49-F238E27FC236}">
                <a16:creationId xmlns:a16="http://schemas.microsoft.com/office/drawing/2014/main" id="{887E3828-731D-2C8C-08A8-33D420FCFE29}"/>
              </a:ext>
            </a:extLst>
          </p:cNvPr>
          <p:cNvPicPr>
            <a:picLocks noChangeAspect="1"/>
          </p:cNvPicPr>
          <p:nvPr/>
        </p:nvPicPr>
        <p:blipFill rotWithShape="1">
          <a:blip r:embed="rId4"/>
          <a:srcRect r="13666" b="1"/>
          <a:stretch/>
        </p:blipFill>
        <p:spPr>
          <a:xfrm>
            <a:off x="5891486" y="2569464"/>
            <a:ext cx="6090810" cy="3678936"/>
          </a:xfrm>
          <a:prstGeom prst="rect">
            <a:avLst/>
          </a:prstGeom>
        </p:spPr>
      </p:pic>
      <p:sp>
        <p:nvSpPr>
          <p:cNvPr id="4" name="Footer Placeholder 3">
            <a:extLst>
              <a:ext uri="{FF2B5EF4-FFF2-40B4-BE49-F238E27FC236}">
                <a16:creationId xmlns:a16="http://schemas.microsoft.com/office/drawing/2014/main" id="{D46AE1C3-FF6F-887B-17D3-B7D600B5416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Real Estate Insights: Predictive Analytics for Airbnb and Zillow Listings​</a:t>
            </a:r>
          </a:p>
        </p:txBody>
      </p:sp>
      <p:sp>
        <p:nvSpPr>
          <p:cNvPr id="5" name="Slide Number Placeholder 4">
            <a:extLst>
              <a:ext uri="{FF2B5EF4-FFF2-40B4-BE49-F238E27FC236}">
                <a16:creationId xmlns:a16="http://schemas.microsoft.com/office/drawing/2014/main" id="{5056733C-B068-32F9-4FF0-212E6257AC2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3532923541"/>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Real Estate Insights: Predictive Analytics for Airbnb and Zillow Listings</vt:lpstr>
      <vt:lpstr>Motivation/Background</vt:lpstr>
      <vt:lpstr>Objectives</vt:lpstr>
      <vt:lpstr>Literature Review</vt:lpstr>
      <vt:lpstr>Dataset Description</vt:lpstr>
      <vt:lpstr>Methodology</vt:lpstr>
      <vt:lpstr>PowerPoint Presentation</vt:lpstr>
      <vt:lpstr>Exploratory Data Analysis – Zillow Dataset</vt:lpstr>
      <vt:lpstr>Exploratory Data Analysis – Zillow Dataset </vt:lpstr>
      <vt:lpstr>Data Pre-processing </vt:lpstr>
      <vt:lpstr>Data Pre-processing</vt:lpstr>
      <vt:lpstr>Airbnb Price Prediction: Model Workflow </vt:lpstr>
      <vt:lpstr>Zillow Home Value Prediction: Model Workflow</vt:lpstr>
      <vt:lpstr>Evaluation Metrics</vt:lpstr>
      <vt:lpstr>Model Performance Analysis and Metric Preference</vt:lpstr>
      <vt:lpstr> Model Comparison with Evaluation Metrics </vt:lpstr>
      <vt:lpstr>In-Depth Analysis: Zillow and Airbnb</vt:lpstr>
      <vt:lpstr>Analyzing and Predicting Trends: A Comparative Study</vt:lpstr>
      <vt:lpstr>Discussions</vt:lpstr>
      <vt:lpstr>Future Improvements</vt:lpstr>
      <vt:lpstr>Team Contribution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38</cp:revision>
  <dcterms:created xsi:type="dcterms:W3CDTF">2024-05-05T17:10:44Z</dcterms:created>
  <dcterms:modified xsi:type="dcterms:W3CDTF">2024-05-16T02:16:55Z</dcterms:modified>
</cp:coreProperties>
</file>